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8" r:id="rId3"/>
    <p:sldId id="289" r:id="rId4"/>
    <p:sldId id="285" r:id="rId5"/>
    <p:sldId id="286" r:id="rId6"/>
    <p:sldId id="276" r:id="rId7"/>
    <p:sldId id="292" r:id="rId8"/>
    <p:sldId id="293" r:id="rId9"/>
    <p:sldId id="294" r:id="rId10"/>
    <p:sldId id="295" r:id="rId11"/>
    <p:sldId id="272" r:id="rId12"/>
    <p:sldId id="264" r:id="rId13"/>
    <p:sldId id="273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33"/>
    <a:srgbClr val="FF00FF"/>
    <a:srgbClr val="D05E5E"/>
    <a:srgbClr val="BFD25F"/>
    <a:srgbClr val="6491D4"/>
    <a:srgbClr val="EEE870"/>
    <a:srgbClr val="C670A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2036" autoAdjust="0"/>
    <p:restoredTop sz="94660"/>
  </p:normalViewPr>
  <p:slideViewPr>
    <p:cSldViewPr snapToGrid="0">
      <p:cViewPr varScale="1">
        <p:scale>
          <a:sx n="76" d="100"/>
          <a:sy n="76" d="100"/>
        </p:scale>
        <p:origin x="108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46C236-9748-42C3-868D-89F234E9F7F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7CEB37A-4536-41B8-8118-4B27B3CC5F9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E40574-5A46-429A-9D87-0F84C5FFAD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5636D-264A-4F6D-8ECE-8EDFBE94DDD3}" type="datetimeFigureOut">
              <a:rPr lang="en-GB" smtClean="0"/>
              <a:t>23/02/2020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A8C34D-39D0-4625-BAA2-FB26C3C993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577034-A545-426D-9C46-F39A2183C4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5AE4-F2A1-4FCC-8F85-C251955AF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66889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99EBD6-5A36-4B18-BFF8-6CFB4F69A0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54CF1C-64F0-4278-AE2C-C8EAAA85509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A6E623-682C-47AF-A07C-CAA1BFF9F6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5636D-264A-4F6D-8ECE-8EDFBE94DDD3}" type="datetimeFigureOut">
              <a:rPr lang="en-GB" smtClean="0"/>
              <a:t>23/02/2020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8914B3-DF13-467C-B7EF-78570B88E0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6F5045-421C-4A85-9F64-D4F64AC596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5AE4-F2A1-4FCC-8F85-C251955AF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33411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2BFC41-8843-4FFF-A896-A5150B2CF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2F835EA-3002-4AF7-BDCF-0B8F563C7D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036311-C066-43EF-ABBB-CCBB0E25C5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5636D-264A-4F6D-8ECE-8EDFBE94DDD3}" type="datetimeFigureOut">
              <a:rPr lang="en-GB" smtClean="0"/>
              <a:t>23/02/2020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CA725E-2952-48A9-8E92-0B7DC7A676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5AAD66-D3EF-462F-AB15-849D6F9959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5AE4-F2A1-4FCC-8F85-C251955AF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95065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C6594F-627A-4DF7-B855-8CC82F5106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10461B-E92D-4501-A52C-509A8A05256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2445F31-52FC-4792-9EB5-D2F759E5110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23CE8CE-40B3-464E-B453-A2FAE7DC64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5636D-264A-4F6D-8ECE-8EDFBE94DDD3}" type="datetimeFigureOut">
              <a:rPr lang="en-GB" smtClean="0"/>
              <a:t>23/02/2020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FF3DEA6-68E7-417B-971D-04E969C0C5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4E19799-5B11-46B0-A940-0DCC1401FF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5AE4-F2A1-4FCC-8F85-C251955AF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85095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38FCA6-00C6-41E2-AF00-726DED7FC9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5A5188-A5E7-4EA4-9546-FD6FFB9F7E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D929907-66EE-474F-864F-00973CC9F39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FBB3DAF-6937-43DB-986D-859FB588A3D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0C2ED2E-A442-454B-B572-584A9ECB2CF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EA282F7-36C4-4A2A-9719-CE79E1282F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5636D-264A-4F6D-8ECE-8EDFBE94DDD3}" type="datetimeFigureOut">
              <a:rPr lang="en-GB" smtClean="0"/>
              <a:t>23/02/2020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8F63480-2E45-4153-86B7-1DD8F278A6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AB0707F-A685-4D24-9336-F713FA1E72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5AE4-F2A1-4FCC-8F85-C251955AF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96959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A293A7-F48A-4663-9B68-22643CC823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E713012-3122-48AD-8909-4D792BA2E9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5636D-264A-4F6D-8ECE-8EDFBE94DDD3}" type="datetimeFigureOut">
              <a:rPr lang="en-GB" smtClean="0"/>
              <a:t>23/02/2020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CD55003-95C9-41B3-9F89-1E672A6922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4C5A9DF-62BA-4C37-B108-B93D695218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5AE4-F2A1-4FCC-8F85-C251955AF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21064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1718507-3485-43B3-94BA-E02A247849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5636D-264A-4F6D-8ECE-8EDFBE94DDD3}" type="datetimeFigureOut">
              <a:rPr lang="en-GB" smtClean="0"/>
              <a:t>23/02/2020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A168016-CF04-4944-BA95-D1ED7FF688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72618B4-8439-4CBA-99F5-1D4974BF7E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5AE4-F2A1-4FCC-8F85-C251955AF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62779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87C1D2-C64E-4758-A3B4-95A08F4873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9C9681-561B-486E-A7BF-C8E91D0C45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6914526-F7A8-4298-9B83-0883B2D0BC5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01E8947-FAF2-4535-B79D-E1165CA4F1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5636D-264A-4F6D-8ECE-8EDFBE94DDD3}" type="datetimeFigureOut">
              <a:rPr lang="en-GB" smtClean="0"/>
              <a:t>23/02/2020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B41BA13-D544-4A48-BE06-989C7B550B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99728D-72A6-43E2-B27A-B331165CBB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5AE4-F2A1-4FCC-8F85-C251955AF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56358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CC0831-AE82-4F43-BB87-976A500E0D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C34CC60-87DE-43E2-BEB0-BF592ED831F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3B137C4-5FB4-4E6F-A283-BA1E507F443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04AD8B8-ED64-48C3-A10E-506D57AC93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5636D-264A-4F6D-8ECE-8EDFBE94DDD3}" type="datetimeFigureOut">
              <a:rPr lang="en-GB" smtClean="0"/>
              <a:t>23/02/2020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35820F9-184D-4DEA-9E1C-18A0FEF1D6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9F5F51A-9CAB-4C3C-A1CD-E07E62E674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5AE4-F2A1-4FCC-8F85-C251955AF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96830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81948D-811A-4B8D-8D7B-B562A024D0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EEB0A57-D55D-4E5D-87C4-A88948A63E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352B6A-4D8F-46C6-9AE3-8E1DCF8D4D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5636D-264A-4F6D-8ECE-8EDFBE94DDD3}" type="datetimeFigureOut">
              <a:rPr lang="en-GB" smtClean="0"/>
              <a:t>23/02/2020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18245C-0AE0-4288-A92E-15185793C1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396DC3-3E37-484D-B1F9-E47791AAF9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5AE4-F2A1-4FCC-8F85-C251955AF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07489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1FF974D-D2CC-4101-90DD-AFF67E3E4D2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4F9A1A0-39DC-4B01-BB5A-8708969E282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50014C-E888-4391-BD0E-804BE613A0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5636D-264A-4F6D-8ECE-8EDFBE94DDD3}" type="datetimeFigureOut">
              <a:rPr lang="en-GB" smtClean="0"/>
              <a:t>23/02/2020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3EC1A2-C6A2-40F0-8DC9-D9B9973248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70E400-2776-4619-A618-013BF8412E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5AE4-F2A1-4FCC-8F85-C251955AF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54029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E361B46-5204-4CDD-A0C0-3B7F9EBED9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F63FC6-1DE6-4A76-8DD5-C433254A79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9A3486-730D-4383-9754-A1F2DD4909A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F5636D-264A-4F6D-8ECE-8EDFBE94DDD3}" type="datetimeFigureOut">
              <a:rPr lang="en-GB" smtClean="0"/>
              <a:t>23/02/2020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58C15D-B9E3-44C2-99CA-29703B102EE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F89060-30FC-4112-86C5-62322D71DB6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D95AE4-F2A1-4FCC-8F85-C251955AF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4568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F42A8559-181C-4E7E-BCC0-148EBFA93740}"/>
              </a:ext>
            </a:extLst>
          </p:cNvPr>
          <p:cNvSpPr/>
          <p:nvPr/>
        </p:nvSpPr>
        <p:spPr>
          <a:xfrm>
            <a:off x="-4130" y="77493"/>
            <a:ext cx="12192000" cy="1403324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/>
          </a:p>
        </p:txBody>
      </p:sp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5FB8E59A-7B57-4B99-8CC4-21BC88A6182A}"/>
              </a:ext>
            </a:extLst>
          </p:cNvPr>
          <p:cNvSpPr/>
          <p:nvPr/>
        </p:nvSpPr>
        <p:spPr>
          <a:xfrm>
            <a:off x="1462456" y="1176320"/>
            <a:ext cx="9272338" cy="728516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/>
          </a:p>
        </p:txBody>
      </p:sp>
      <p:sp>
        <p:nvSpPr>
          <p:cNvPr id="7" name="TextBox 4">
            <a:extLst>
              <a:ext uri="{FF2B5EF4-FFF2-40B4-BE49-F238E27FC236}">
                <a16:creationId xmlns:a16="http://schemas.microsoft.com/office/drawing/2014/main" id="{B54EBE31-22BE-420A-AEAD-3A55913DF39A}"/>
              </a:ext>
            </a:extLst>
          </p:cNvPr>
          <p:cNvSpPr txBox="1"/>
          <p:nvPr/>
        </p:nvSpPr>
        <p:spPr>
          <a:xfrm>
            <a:off x="-24446" y="160277"/>
            <a:ext cx="12191999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6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Progression in Mastery</a:t>
            </a: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3600" b="1" dirty="0">
                <a:latin typeface="Century Gothic" panose="020B0502020202020204" pitchFamily="34" charset="0"/>
              </a:rPr>
              <a:t>Year </a:t>
            </a:r>
            <a:r>
              <a:rPr lang="en-GB" sz="3600" b="1" dirty="0" smtClean="0">
                <a:latin typeface="Century Gothic" panose="020B0502020202020204" pitchFamily="34" charset="0"/>
              </a:rPr>
              <a:t>5 Fractions as Operators</a:t>
            </a:r>
            <a:endParaRPr lang="en-GB" sz="54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3981F-4871-4AE4-A793-E45B90BF02AE}"/>
              </a:ext>
            </a:extLst>
          </p:cNvPr>
          <p:cNvSpPr/>
          <p:nvPr/>
        </p:nvSpPr>
        <p:spPr>
          <a:xfrm>
            <a:off x="-6529" y="6186303"/>
            <a:ext cx="12192000" cy="5942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/>
          </a:p>
        </p:txBody>
      </p:sp>
      <p:sp>
        <p:nvSpPr>
          <p:cNvPr id="10" name="TextBox 1">
            <a:extLst>
              <a:ext uri="{FF2B5EF4-FFF2-40B4-BE49-F238E27FC236}">
                <a16:creationId xmlns:a16="http://schemas.microsoft.com/office/drawing/2014/main" id="{80DE48FF-7871-4CC4-9B74-EB4C8BDDAF0C}"/>
              </a:ext>
            </a:extLst>
          </p:cNvPr>
          <p:cNvSpPr txBox="1"/>
          <p:nvPr/>
        </p:nvSpPr>
        <p:spPr>
          <a:xfrm>
            <a:off x="3807341" y="6358092"/>
            <a:ext cx="4614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©Deepening Understanding LTD </a:t>
            </a:r>
            <a:r>
              <a:rPr lang="en-GB" sz="12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2020</a:t>
            </a:r>
            <a:endParaRPr lang="en-GB" sz="12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1" name="Speech Bubble: Oval 10">
            <a:extLst>
              <a:ext uri="{FF2B5EF4-FFF2-40B4-BE49-F238E27FC236}">
                <a16:creationId xmlns:a16="http://schemas.microsoft.com/office/drawing/2014/main" id="{5674924C-509F-4D9A-9938-06747EA21398}"/>
              </a:ext>
            </a:extLst>
          </p:cNvPr>
          <p:cNvSpPr/>
          <p:nvPr/>
        </p:nvSpPr>
        <p:spPr>
          <a:xfrm>
            <a:off x="2705100" y="2717847"/>
            <a:ext cx="3965833" cy="2551869"/>
          </a:xfrm>
          <a:prstGeom prst="wedgeEllipseCallout">
            <a:avLst>
              <a:gd name="adj1" fmla="val 52391"/>
              <a:gd name="adj2" fmla="val 36343"/>
            </a:avLst>
          </a:prstGeom>
          <a:noFill/>
          <a:ln w="69850">
            <a:solidFill>
              <a:srgbClr val="D05E5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3200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Time to explore fractions as operators!</a:t>
            </a:r>
            <a:endParaRPr lang="en-GB" sz="320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1027" name="Picture 3" descr="27145461_468214916908565_128156848_o">
            <a:extLst>
              <a:ext uri="{FF2B5EF4-FFF2-40B4-BE49-F238E27FC236}">
                <a16:creationId xmlns:a16="http://schemas.microsoft.com/office/drawing/2014/main" id="{27EAEF8D-9E36-4715-8503-9B6DCD9DB6C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158" t="56122" r="40119" b="25114"/>
          <a:stretch/>
        </p:blipFill>
        <p:spPr bwMode="auto">
          <a:xfrm>
            <a:off x="6771559" y="2397404"/>
            <a:ext cx="2814517" cy="33422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pic>
        <p:nvPicPr>
          <p:cNvPr id="12" name="Picture 2" descr="https://www.deepeningunderstanding.co.uk/wp-content/uploads/2016/11/DU-logo.png"/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53" y="6110429"/>
            <a:ext cx="763965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34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5FB8E59A-7B57-4B99-8CC4-21BC88A6182A}"/>
              </a:ext>
            </a:extLst>
          </p:cNvPr>
          <p:cNvSpPr/>
          <p:nvPr/>
        </p:nvSpPr>
        <p:spPr>
          <a:xfrm>
            <a:off x="1463960" y="307439"/>
            <a:ext cx="9272338" cy="728516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Let’s </a:t>
            </a:r>
            <a:r>
              <a:rPr kumimoji="0" lang="en-GB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do this!</a:t>
            </a:r>
            <a:endParaRPr kumimoji="0" lang="en-GB" sz="5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3981F-4871-4AE4-A793-E45B90BF02AE}"/>
              </a:ext>
            </a:extLst>
          </p:cNvPr>
          <p:cNvSpPr/>
          <p:nvPr/>
        </p:nvSpPr>
        <p:spPr>
          <a:xfrm>
            <a:off x="-6529" y="6186303"/>
            <a:ext cx="12192000" cy="5942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Picture 2" descr="https://www.deepeningunderstanding.co.uk/wp-content/uploads/2016/11/DU-logo.png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53" y="6110429"/>
            <a:ext cx="763965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1">
            <a:extLst>
              <a:ext uri="{FF2B5EF4-FFF2-40B4-BE49-F238E27FC236}">
                <a16:creationId xmlns:a16="http://schemas.microsoft.com/office/drawing/2014/main" id="{80DE48FF-7871-4CC4-9B74-EB4C8BDDAF0C}"/>
              </a:ext>
            </a:extLst>
          </p:cNvPr>
          <p:cNvSpPr txBox="1"/>
          <p:nvPr/>
        </p:nvSpPr>
        <p:spPr>
          <a:xfrm>
            <a:off x="3807341" y="6358092"/>
            <a:ext cx="4614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©Deepening Understanding LTD </a:t>
            </a:r>
            <a:r>
              <a:rPr kumimoji="0" lang="en-GB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2020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3" name="Control 1"/>
          <p:cNvSpPr>
            <a:spLocks noChangeArrowheads="1" noChangeShapeType="1"/>
          </p:cNvSpPr>
          <p:nvPr/>
        </p:nvSpPr>
        <p:spPr bwMode="auto">
          <a:xfrm>
            <a:off x="6868305" y="5803060"/>
            <a:ext cx="4163005" cy="2823145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D344B2F3-D856-4E90-8D1C-32DED7887054}"/>
              </a:ext>
            </a:extLst>
          </p:cNvPr>
          <p:cNvSpPr/>
          <p:nvPr/>
        </p:nvSpPr>
        <p:spPr>
          <a:xfrm>
            <a:off x="-1" y="1202177"/>
            <a:ext cx="12185471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There were</a:t>
            </a:r>
            <a:r>
              <a:rPr kumimoji="0" lang="en-GB" sz="28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 20 doughnuts in a box.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400" baseline="0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Ranjit</a:t>
            </a:r>
            <a:r>
              <a:rPr kumimoji="0" lang="en-GB" sz="28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 ate two tenths of them.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baseline="0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baseline="0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baseline="0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baseline="0" dirty="0" smtClean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400" baseline="0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 smtClean="0">
                <a:solidFill>
                  <a:prstClr val="black"/>
                </a:solidFill>
                <a:latin typeface="Century Gothic" panose="020B0502020202020204" pitchFamily="34" charset="0"/>
              </a:rPr>
              <a:t>How many doughnuts are left?</a:t>
            </a:r>
            <a:endParaRPr kumimoji="0" lang="en-GB" sz="2800" b="0" i="0" u="none" strike="noStrike" kern="1200" cap="none" spc="0" normalizeH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pic>
        <p:nvPicPr>
          <p:cNvPr id="15" name="Picture 3" descr="27145461_468214916908565_128156848_o">
            <a:extLst>
              <a:ext uri="{FF2B5EF4-FFF2-40B4-BE49-F238E27FC236}">
                <a16:creationId xmlns:a16="http://schemas.microsoft.com/office/drawing/2014/main" id="{27EAEF8D-9E36-4715-8503-9B6DCD9DB6C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431" t="57367" r="39868" b="24997"/>
          <a:stretch/>
        </p:blipFill>
        <p:spPr bwMode="auto">
          <a:xfrm>
            <a:off x="2791813" y="2516028"/>
            <a:ext cx="2455578" cy="2869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1785" y="2973441"/>
            <a:ext cx="1022069" cy="101939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3896" y="4052987"/>
            <a:ext cx="1022069" cy="101939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6007" y="2973441"/>
            <a:ext cx="1022069" cy="101939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8118" y="4052986"/>
            <a:ext cx="1022069" cy="1019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1113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5FB8E59A-7B57-4B99-8CC4-21BC88A6182A}"/>
              </a:ext>
            </a:extLst>
          </p:cNvPr>
          <p:cNvSpPr/>
          <p:nvPr/>
        </p:nvSpPr>
        <p:spPr>
          <a:xfrm>
            <a:off x="1463960" y="307439"/>
            <a:ext cx="9272338" cy="728516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Let’s </a:t>
            </a:r>
            <a:r>
              <a:rPr kumimoji="0" lang="en-GB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revisit what we should know…</a:t>
            </a:r>
            <a:endParaRPr kumimoji="0" lang="en-GB" sz="5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3981F-4871-4AE4-A793-E45B90BF02AE}"/>
              </a:ext>
            </a:extLst>
          </p:cNvPr>
          <p:cNvSpPr/>
          <p:nvPr/>
        </p:nvSpPr>
        <p:spPr>
          <a:xfrm>
            <a:off x="-6529" y="6186303"/>
            <a:ext cx="12192000" cy="5942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Picture 2" descr="https://www.deepeningunderstanding.co.uk/wp-content/uploads/2016/11/DU-logo.png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53" y="6110429"/>
            <a:ext cx="763965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1">
            <a:extLst>
              <a:ext uri="{FF2B5EF4-FFF2-40B4-BE49-F238E27FC236}">
                <a16:creationId xmlns:a16="http://schemas.microsoft.com/office/drawing/2014/main" id="{80DE48FF-7871-4CC4-9B74-EB4C8BDDAF0C}"/>
              </a:ext>
            </a:extLst>
          </p:cNvPr>
          <p:cNvSpPr txBox="1"/>
          <p:nvPr/>
        </p:nvSpPr>
        <p:spPr>
          <a:xfrm>
            <a:off x="3807341" y="6358092"/>
            <a:ext cx="4614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©Deepening Understanding LTD </a:t>
            </a:r>
            <a:r>
              <a:rPr kumimoji="0" lang="en-GB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2020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3" name="Control 1"/>
          <p:cNvSpPr>
            <a:spLocks noChangeArrowheads="1" noChangeShapeType="1"/>
          </p:cNvSpPr>
          <p:nvPr/>
        </p:nvSpPr>
        <p:spPr bwMode="auto">
          <a:xfrm>
            <a:off x="6868305" y="5803060"/>
            <a:ext cx="4163005" cy="2823145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D344B2F3-D856-4E90-8D1C-32DED7887054}"/>
              </a:ext>
            </a:extLst>
          </p:cNvPr>
          <p:cNvSpPr/>
          <p:nvPr/>
        </p:nvSpPr>
        <p:spPr>
          <a:xfrm>
            <a:off x="-1" y="1202177"/>
            <a:ext cx="12185471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To find the fraction of an amount, we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can use bar models</a:t>
            </a:r>
            <a:r>
              <a:rPr kumimoji="0" lang="en-GB" sz="28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 to help us.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 smtClean="0">
                <a:solidFill>
                  <a:prstClr val="black"/>
                </a:solidFill>
                <a:latin typeface="Century Gothic" panose="020B0502020202020204" pitchFamily="34" charset="0"/>
              </a:rPr>
              <a:t>56 has been shared into </a:t>
            </a:r>
            <a:r>
              <a:rPr lang="en-GB" sz="2800" dirty="0" smtClean="0">
                <a:solidFill>
                  <a:schemeClr val="accent4"/>
                </a:solidFill>
                <a:latin typeface="Century Gothic" panose="020B0502020202020204" pitchFamily="34" charset="0"/>
              </a:rPr>
              <a:t>_____</a:t>
            </a:r>
            <a:r>
              <a:rPr lang="en-GB" sz="2800" dirty="0" smtClean="0">
                <a:solidFill>
                  <a:prstClr val="black"/>
                </a:solidFill>
                <a:latin typeface="Century Gothic" panose="020B0502020202020204" pitchFamily="34" charset="0"/>
              </a:rPr>
              <a:t> equal groups.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Each equal</a:t>
            </a:r>
            <a:r>
              <a:rPr kumimoji="0" lang="en-GB" sz="28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 part represents one </a:t>
            </a:r>
            <a:r>
              <a:rPr kumimoji="0" lang="en-GB" sz="2800" b="0" i="0" u="none" strike="noStrike" kern="1200" cap="none" spc="0" normalizeH="0" noProof="0" dirty="0" smtClean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_________</a:t>
            </a:r>
            <a:r>
              <a:rPr kumimoji="0" lang="en-GB" sz="28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graphicFrame>
        <p:nvGraphicFramePr>
          <p:cNvPr id="2" name="Table 3">
            <a:extLst>
              <a:ext uri="{FF2B5EF4-FFF2-40B4-BE49-F238E27FC236}">
                <a16:creationId xmlns:a16="http://schemas.microsoft.com/office/drawing/2014/main" id="{40FBCA62-D9B4-426F-9943-336BC2E07E7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7614548"/>
              </p:ext>
            </p:extLst>
          </p:nvPr>
        </p:nvGraphicFramePr>
        <p:xfrm>
          <a:off x="2032000" y="2102004"/>
          <a:ext cx="8128001" cy="13007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61143">
                  <a:extLst>
                    <a:ext uri="{9D8B030D-6E8A-4147-A177-3AD203B41FA5}">
                      <a16:colId xmlns:a16="http://schemas.microsoft.com/office/drawing/2014/main" val="3576679572"/>
                    </a:ext>
                  </a:extLst>
                </a:gridCol>
                <a:gridCol w="1161143">
                  <a:extLst>
                    <a:ext uri="{9D8B030D-6E8A-4147-A177-3AD203B41FA5}">
                      <a16:colId xmlns:a16="http://schemas.microsoft.com/office/drawing/2014/main" val="1362224402"/>
                    </a:ext>
                  </a:extLst>
                </a:gridCol>
                <a:gridCol w="1161143">
                  <a:extLst>
                    <a:ext uri="{9D8B030D-6E8A-4147-A177-3AD203B41FA5}">
                      <a16:colId xmlns:a16="http://schemas.microsoft.com/office/drawing/2014/main" val="3570390392"/>
                    </a:ext>
                  </a:extLst>
                </a:gridCol>
                <a:gridCol w="1161143">
                  <a:extLst>
                    <a:ext uri="{9D8B030D-6E8A-4147-A177-3AD203B41FA5}">
                      <a16:colId xmlns:a16="http://schemas.microsoft.com/office/drawing/2014/main" val="3712450884"/>
                    </a:ext>
                  </a:extLst>
                </a:gridCol>
                <a:gridCol w="1161143">
                  <a:extLst>
                    <a:ext uri="{9D8B030D-6E8A-4147-A177-3AD203B41FA5}">
                      <a16:colId xmlns:a16="http://schemas.microsoft.com/office/drawing/2014/main" val="2177221718"/>
                    </a:ext>
                  </a:extLst>
                </a:gridCol>
                <a:gridCol w="1161143">
                  <a:extLst>
                    <a:ext uri="{9D8B030D-6E8A-4147-A177-3AD203B41FA5}">
                      <a16:colId xmlns:a16="http://schemas.microsoft.com/office/drawing/2014/main" val="4235086915"/>
                    </a:ext>
                  </a:extLst>
                </a:gridCol>
                <a:gridCol w="1161143">
                  <a:extLst>
                    <a:ext uri="{9D8B030D-6E8A-4147-A177-3AD203B41FA5}">
                      <a16:colId xmlns:a16="http://schemas.microsoft.com/office/drawing/2014/main" val="577944229"/>
                    </a:ext>
                  </a:extLst>
                </a:gridCol>
              </a:tblGrid>
              <a:tr h="650375">
                <a:tc gridSpan="7">
                  <a:txBody>
                    <a:bodyPr/>
                    <a:lstStyle/>
                    <a:p>
                      <a:pPr algn="ctr"/>
                      <a:r>
                        <a:rPr lang="en-GB" sz="2800" b="1" dirty="0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56</a:t>
                      </a:r>
                      <a:endParaRPr lang="en-GB" sz="2800" b="1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22738142"/>
                  </a:ext>
                </a:extLst>
              </a:tr>
              <a:tr h="650375"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4680759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77452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5FB8E59A-7B57-4B99-8CC4-21BC88A6182A}"/>
              </a:ext>
            </a:extLst>
          </p:cNvPr>
          <p:cNvSpPr/>
          <p:nvPr/>
        </p:nvSpPr>
        <p:spPr>
          <a:xfrm>
            <a:off x="1463960" y="307439"/>
            <a:ext cx="9272338" cy="728516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Let’s </a:t>
            </a:r>
            <a:r>
              <a:rPr kumimoji="0" lang="en-GB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revisit</a:t>
            </a:r>
            <a:r>
              <a:rPr kumimoji="0" lang="en-GB" sz="3600" b="1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 what we should know…</a:t>
            </a:r>
            <a:endParaRPr kumimoji="0" lang="en-GB" sz="5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3981F-4871-4AE4-A793-E45B90BF02AE}"/>
              </a:ext>
            </a:extLst>
          </p:cNvPr>
          <p:cNvSpPr/>
          <p:nvPr/>
        </p:nvSpPr>
        <p:spPr>
          <a:xfrm>
            <a:off x="-6529" y="6186303"/>
            <a:ext cx="12192000" cy="5942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Picture 2" descr="https://www.deepeningunderstanding.co.uk/wp-content/uploads/2016/11/DU-logo.png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53" y="6110429"/>
            <a:ext cx="763965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1">
            <a:extLst>
              <a:ext uri="{FF2B5EF4-FFF2-40B4-BE49-F238E27FC236}">
                <a16:creationId xmlns:a16="http://schemas.microsoft.com/office/drawing/2014/main" id="{80DE48FF-7871-4CC4-9B74-EB4C8BDDAF0C}"/>
              </a:ext>
            </a:extLst>
          </p:cNvPr>
          <p:cNvSpPr txBox="1"/>
          <p:nvPr/>
        </p:nvSpPr>
        <p:spPr>
          <a:xfrm>
            <a:off x="3807341" y="6358092"/>
            <a:ext cx="4614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©Deepening Understanding LTD </a:t>
            </a:r>
            <a:r>
              <a:rPr kumimoji="0" lang="en-GB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2020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D344B2F3-D856-4E90-8D1C-32DED7887054}"/>
              </a:ext>
            </a:extLst>
          </p:cNvPr>
          <p:cNvSpPr/>
          <p:nvPr/>
        </p:nvSpPr>
        <p:spPr>
          <a:xfrm>
            <a:off x="-1" y="1202177"/>
            <a:ext cx="12185471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To find the fraction of an amount, we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can use bar models</a:t>
            </a:r>
            <a:r>
              <a:rPr kumimoji="0" lang="en-GB" sz="28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 to help us.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graphicFrame>
        <p:nvGraphicFramePr>
          <p:cNvPr id="2" name="Table 3">
            <a:extLst>
              <a:ext uri="{FF2B5EF4-FFF2-40B4-BE49-F238E27FC236}">
                <a16:creationId xmlns:a16="http://schemas.microsoft.com/office/drawing/2014/main" id="{40FBCA62-D9B4-426F-9943-336BC2E07E7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73576"/>
              </p:ext>
            </p:extLst>
          </p:nvPr>
        </p:nvGraphicFramePr>
        <p:xfrm>
          <a:off x="2032000" y="3305166"/>
          <a:ext cx="8128001" cy="13007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61143">
                  <a:extLst>
                    <a:ext uri="{9D8B030D-6E8A-4147-A177-3AD203B41FA5}">
                      <a16:colId xmlns:a16="http://schemas.microsoft.com/office/drawing/2014/main" val="3576679572"/>
                    </a:ext>
                  </a:extLst>
                </a:gridCol>
                <a:gridCol w="1161143">
                  <a:extLst>
                    <a:ext uri="{9D8B030D-6E8A-4147-A177-3AD203B41FA5}">
                      <a16:colId xmlns:a16="http://schemas.microsoft.com/office/drawing/2014/main" val="1362224402"/>
                    </a:ext>
                  </a:extLst>
                </a:gridCol>
                <a:gridCol w="1161143">
                  <a:extLst>
                    <a:ext uri="{9D8B030D-6E8A-4147-A177-3AD203B41FA5}">
                      <a16:colId xmlns:a16="http://schemas.microsoft.com/office/drawing/2014/main" val="3570390392"/>
                    </a:ext>
                  </a:extLst>
                </a:gridCol>
                <a:gridCol w="1161143">
                  <a:extLst>
                    <a:ext uri="{9D8B030D-6E8A-4147-A177-3AD203B41FA5}">
                      <a16:colId xmlns:a16="http://schemas.microsoft.com/office/drawing/2014/main" val="3712450884"/>
                    </a:ext>
                  </a:extLst>
                </a:gridCol>
                <a:gridCol w="1161143">
                  <a:extLst>
                    <a:ext uri="{9D8B030D-6E8A-4147-A177-3AD203B41FA5}">
                      <a16:colId xmlns:a16="http://schemas.microsoft.com/office/drawing/2014/main" val="2177221718"/>
                    </a:ext>
                  </a:extLst>
                </a:gridCol>
                <a:gridCol w="1161143">
                  <a:extLst>
                    <a:ext uri="{9D8B030D-6E8A-4147-A177-3AD203B41FA5}">
                      <a16:colId xmlns:a16="http://schemas.microsoft.com/office/drawing/2014/main" val="4235086915"/>
                    </a:ext>
                  </a:extLst>
                </a:gridCol>
                <a:gridCol w="1161143">
                  <a:extLst>
                    <a:ext uri="{9D8B030D-6E8A-4147-A177-3AD203B41FA5}">
                      <a16:colId xmlns:a16="http://schemas.microsoft.com/office/drawing/2014/main" val="577944229"/>
                    </a:ext>
                  </a:extLst>
                </a:gridCol>
              </a:tblGrid>
              <a:tr h="650375">
                <a:tc gridSpan="7">
                  <a:txBody>
                    <a:bodyPr/>
                    <a:lstStyle/>
                    <a:p>
                      <a:pPr algn="ctr"/>
                      <a:r>
                        <a:rPr lang="en-GB" sz="2800" b="1" dirty="0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56</a:t>
                      </a:r>
                      <a:endParaRPr lang="en-GB" sz="2800" b="1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22738142"/>
                  </a:ext>
                </a:extLst>
              </a:tr>
              <a:tr h="650375"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46807590"/>
                  </a:ext>
                </a:extLst>
              </a:tr>
            </a:tbl>
          </a:graphicData>
        </a:graphic>
      </p:graphicFrame>
      <p:graphicFrame>
        <p:nvGraphicFramePr>
          <p:cNvPr id="12" name="Table 2">
            <a:extLst>
              <a:ext uri="{FF2B5EF4-FFF2-40B4-BE49-F238E27FC236}">
                <a16:creationId xmlns:a16="http://schemas.microsoft.com/office/drawing/2014/main" id="{5E3FBD4A-6253-44E9-A70D-17B8D23504A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7359488"/>
              </p:ext>
            </p:extLst>
          </p:nvPr>
        </p:nvGraphicFramePr>
        <p:xfrm>
          <a:off x="4119315" y="2033956"/>
          <a:ext cx="3953371" cy="93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40436">
                  <a:extLst>
                    <a:ext uri="{9D8B030D-6E8A-4147-A177-3AD203B41FA5}">
                      <a16:colId xmlns:a16="http://schemas.microsoft.com/office/drawing/2014/main" val="2355588598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495427717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274301123"/>
                    </a:ext>
                  </a:extLst>
                </a:gridCol>
                <a:gridCol w="2132935">
                  <a:extLst>
                    <a:ext uri="{9D8B030D-6E8A-4147-A177-3AD203B41FA5}">
                      <a16:colId xmlns:a16="http://schemas.microsoft.com/office/drawing/2014/main" val="1833630813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of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 smtClean="0">
                          <a:latin typeface="Century Gothic" panose="020B0502020202020204" pitchFamily="34" charset="0"/>
                        </a:rPr>
                        <a:t>56</a:t>
                      </a:r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= </a:t>
                      </a:r>
                      <a:r>
                        <a:rPr lang="en-GB" sz="2800" b="1" dirty="0" smtClean="0">
                          <a:latin typeface="Century Gothic" panose="020B0502020202020204" pitchFamily="34" charset="0"/>
                        </a:rPr>
                        <a:t>56</a:t>
                      </a:r>
                      <a:r>
                        <a:rPr lang="en-GB" sz="2800" b="1" baseline="0" dirty="0" smtClean="0">
                          <a:latin typeface="Century Gothic" panose="020B0502020202020204" pitchFamily="34" charset="0"/>
                        </a:rPr>
                        <a:t> ÷ 7 = ?</a:t>
                      </a:r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476023391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3270015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85620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5FB8E59A-7B57-4B99-8CC4-21BC88A6182A}"/>
              </a:ext>
            </a:extLst>
          </p:cNvPr>
          <p:cNvSpPr/>
          <p:nvPr/>
        </p:nvSpPr>
        <p:spPr>
          <a:xfrm>
            <a:off x="1463960" y="307439"/>
            <a:ext cx="9272338" cy="728516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Let’s </a:t>
            </a:r>
            <a:r>
              <a:rPr kumimoji="0" lang="en-GB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revisit what we</a:t>
            </a:r>
            <a:r>
              <a:rPr kumimoji="0" lang="en-GB" sz="3600" b="1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 should know…</a:t>
            </a:r>
            <a:endParaRPr kumimoji="0" lang="en-GB" sz="5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3981F-4871-4AE4-A793-E45B90BF02AE}"/>
              </a:ext>
            </a:extLst>
          </p:cNvPr>
          <p:cNvSpPr/>
          <p:nvPr/>
        </p:nvSpPr>
        <p:spPr>
          <a:xfrm>
            <a:off x="-6529" y="6186303"/>
            <a:ext cx="12192000" cy="5942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Picture 2" descr="https://www.deepeningunderstanding.co.uk/wp-content/uploads/2016/11/DU-logo.png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53" y="6110429"/>
            <a:ext cx="763965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1">
            <a:extLst>
              <a:ext uri="{FF2B5EF4-FFF2-40B4-BE49-F238E27FC236}">
                <a16:creationId xmlns:a16="http://schemas.microsoft.com/office/drawing/2014/main" id="{80DE48FF-7871-4CC4-9B74-EB4C8BDDAF0C}"/>
              </a:ext>
            </a:extLst>
          </p:cNvPr>
          <p:cNvSpPr txBox="1"/>
          <p:nvPr/>
        </p:nvSpPr>
        <p:spPr>
          <a:xfrm>
            <a:off x="3807341" y="6358092"/>
            <a:ext cx="4614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©Deepening Understanding LTD </a:t>
            </a:r>
            <a:r>
              <a:rPr kumimoji="0" lang="en-GB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2020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3" name="Control 1"/>
          <p:cNvSpPr>
            <a:spLocks noChangeArrowheads="1" noChangeShapeType="1"/>
          </p:cNvSpPr>
          <p:nvPr/>
        </p:nvSpPr>
        <p:spPr bwMode="auto">
          <a:xfrm>
            <a:off x="6868305" y="5803060"/>
            <a:ext cx="4163005" cy="2823145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D344B2F3-D856-4E90-8D1C-32DED7887054}"/>
              </a:ext>
            </a:extLst>
          </p:cNvPr>
          <p:cNvSpPr/>
          <p:nvPr/>
        </p:nvSpPr>
        <p:spPr>
          <a:xfrm>
            <a:off x="-1" y="1202177"/>
            <a:ext cx="12185471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To find the fraction of an amount, we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can use bar models</a:t>
            </a:r>
            <a:r>
              <a:rPr kumimoji="0" lang="en-GB" sz="28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 to help us.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graphicFrame>
        <p:nvGraphicFramePr>
          <p:cNvPr id="2" name="Table 3">
            <a:extLst>
              <a:ext uri="{FF2B5EF4-FFF2-40B4-BE49-F238E27FC236}">
                <a16:creationId xmlns:a16="http://schemas.microsoft.com/office/drawing/2014/main" id="{40FBCA62-D9B4-426F-9943-336BC2E07E7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1273331"/>
              </p:ext>
            </p:extLst>
          </p:nvPr>
        </p:nvGraphicFramePr>
        <p:xfrm>
          <a:off x="2032000" y="3305166"/>
          <a:ext cx="8128001" cy="13007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61143">
                  <a:extLst>
                    <a:ext uri="{9D8B030D-6E8A-4147-A177-3AD203B41FA5}">
                      <a16:colId xmlns:a16="http://schemas.microsoft.com/office/drawing/2014/main" val="3576679572"/>
                    </a:ext>
                  </a:extLst>
                </a:gridCol>
                <a:gridCol w="1161143">
                  <a:extLst>
                    <a:ext uri="{9D8B030D-6E8A-4147-A177-3AD203B41FA5}">
                      <a16:colId xmlns:a16="http://schemas.microsoft.com/office/drawing/2014/main" val="1362224402"/>
                    </a:ext>
                  </a:extLst>
                </a:gridCol>
                <a:gridCol w="1161143">
                  <a:extLst>
                    <a:ext uri="{9D8B030D-6E8A-4147-A177-3AD203B41FA5}">
                      <a16:colId xmlns:a16="http://schemas.microsoft.com/office/drawing/2014/main" val="3570390392"/>
                    </a:ext>
                  </a:extLst>
                </a:gridCol>
                <a:gridCol w="1161143">
                  <a:extLst>
                    <a:ext uri="{9D8B030D-6E8A-4147-A177-3AD203B41FA5}">
                      <a16:colId xmlns:a16="http://schemas.microsoft.com/office/drawing/2014/main" val="3712450884"/>
                    </a:ext>
                  </a:extLst>
                </a:gridCol>
                <a:gridCol w="1161143">
                  <a:extLst>
                    <a:ext uri="{9D8B030D-6E8A-4147-A177-3AD203B41FA5}">
                      <a16:colId xmlns:a16="http://schemas.microsoft.com/office/drawing/2014/main" val="2177221718"/>
                    </a:ext>
                  </a:extLst>
                </a:gridCol>
                <a:gridCol w="1161143">
                  <a:extLst>
                    <a:ext uri="{9D8B030D-6E8A-4147-A177-3AD203B41FA5}">
                      <a16:colId xmlns:a16="http://schemas.microsoft.com/office/drawing/2014/main" val="4235086915"/>
                    </a:ext>
                  </a:extLst>
                </a:gridCol>
                <a:gridCol w="1161143">
                  <a:extLst>
                    <a:ext uri="{9D8B030D-6E8A-4147-A177-3AD203B41FA5}">
                      <a16:colId xmlns:a16="http://schemas.microsoft.com/office/drawing/2014/main" val="577944229"/>
                    </a:ext>
                  </a:extLst>
                </a:gridCol>
              </a:tblGrid>
              <a:tr h="650375">
                <a:tc gridSpan="7">
                  <a:txBody>
                    <a:bodyPr/>
                    <a:lstStyle/>
                    <a:p>
                      <a:pPr algn="ctr"/>
                      <a:r>
                        <a:rPr lang="en-GB" sz="2800" b="1" dirty="0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56</a:t>
                      </a:r>
                      <a:endParaRPr lang="en-GB" sz="2800" b="1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22738142"/>
                  </a:ext>
                </a:extLst>
              </a:tr>
              <a:tr h="650375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 smtClean="0">
                          <a:latin typeface="Century Gothic" panose="020B0502020202020204" pitchFamily="34" charset="0"/>
                        </a:rPr>
                        <a:t>8</a:t>
                      </a:r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 smtClean="0">
                          <a:latin typeface="Century Gothic" panose="020B0502020202020204" pitchFamily="34" charset="0"/>
                        </a:rPr>
                        <a:t>8</a:t>
                      </a:r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 smtClean="0">
                          <a:latin typeface="Century Gothic" panose="020B0502020202020204" pitchFamily="34" charset="0"/>
                        </a:rPr>
                        <a:t>8</a:t>
                      </a:r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 smtClean="0">
                          <a:latin typeface="Century Gothic" panose="020B0502020202020204" pitchFamily="34" charset="0"/>
                        </a:rPr>
                        <a:t>8</a:t>
                      </a:r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 smtClean="0">
                          <a:latin typeface="Century Gothic" panose="020B0502020202020204" pitchFamily="34" charset="0"/>
                        </a:rPr>
                        <a:t>8</a:t>
                      </a:r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 smtClean="0">
                          <a:latin typeface="Century Gothic" panose="020B0502020202020204" pitchFamily="34" charset="0"/>
                        </a:rPr>
                        <a:t>8</a:t>
                      </a:r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 smtClean="0">
                          <a:latin typeface="Century Gothic" panose="020B0502020202020204" pitchFamily="34" charset="0"/>
                        </a:rPr>
                        <a:t>8</a:t>
                      </a:r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46807590"/>
                  </a:ext>
                </a:extLst>
              </a:tr>
            </a:tbl>
          </a:graphicData>
        </a:graphic>
      </p:graphicFrame>
      <p:graphicFrame>
        <p:nvGraphicFramePr>
          <p:cNvPr id="12" name="Table 2">
            <a:extLst>
              <a:ext uri="{FF2B5EF4-FFF2-40B4-BE49-F238E27FC236}">
                <a16:creationId xmlns:a16="http://schemas.microsoft.com/office/drawing/2014/main" id="{5E3FBD4A-6253-44E9-A70D-17B8D23504A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7610689"/>
              </p:ext>
            </p:extLst>
          </p:nvPr>
        </p:nvGraphicFramePr>
        <p:xfrm>
          <a:off x="4249782" y="2033956"/>
          <a:ext cx="3692436" cy="93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40436">
                  <a:extLst>
                    <a:ext uri="{9D8B030D-6E8A-4147-A177-3AD203B41FA5}">
                      <a16:colId xmlns:a16="http://schemas.microsoft.com/office/drawing/2014/main" val="2355588598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495427717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274301123"/>
                    </a:ext>
                  </a:extLst>
                </a:gridCol>
                <a:gridCol w="1872000">
                  <a:extLst>
                    <a:ext uri="{9D8B030D-6E8A-4147-A177-3AD203B41FA5}">
                      <a16:colId xmlns:a16="http://schemas.microsoft.com/office/drawing/2014/main" val="1833630813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of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 smtClean="0">
                          <a:latin typeface="Century Gothic" panose="020B0502020202020204" pitchFamily="34" charset="0"/>
                        </a:rPr>
                        <a:t>56</a:t>
                      </a:r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= </a:t>
                      </a:r>
                      <a:r>
                        <a:rPr lang="en-GB" sz="2800" b="1" dirty="0" smtClean="0">
                          <a:latin typeface="Century Gothic" panose="020B0502020202020204" pitchFamily="34" charset="0"/>
                        </a:rPr>
                        <a:t>8</a:t>
                      </a:r>
                      <a:r>
                        <a:rPr lang="en-GB" sz="2800" b="1" baseline="0" dirty="0" smtClean="0">
                          <a:latin typeface="Century Gothic" panose="020B0502020202020204" pitchFamily="34" charset="0"/>
                        </a:rPr>
                        <a:t> x 3 = ?</a:t>
                      </a:r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476023391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3270015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75841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5FB8E59A-7B57-4B99-8CC4-21BC88A6182A}"/>
              </a:ext>
            </a:extLst>
          </p:cNvPr>
          <p:cNvSpPr/>
          <p:nvPr/>
        </p:nvSpPr>
        <p:spPr>
          <a:xfrm>
            <a:off x="1463960" y="307439"/>
            <a:ext cx="9272338" cy="728516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Let’s </a:t>
            </a:r>
            <a:r>
              <a:rPr kumimoji="0" lang="en-GB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learn</a:t>
            </a:r>
            <a:endParaRPr kumimoji="0" lang="en-GB" sz="5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3981F-4871-4AE4-A793-E45B90BF02AE}"/>
              </a:ext>
            </a:extLst>
          </p:cNvPr>
          <p:cNvSpPr/>
          <p:nvPr/>
        </p:nvSpPr>
        <p:spPr>
          <a:xfrm>
            <a:off x="-6529" y="6186303"/>
            <a:ext cx="12192000" cy="5942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Picture 2" descr="https://www.deepeningunderstanding.co.uk/wp-content/uploads/2016/11/DU-logo.png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53" y="6110429"/>
            <a:ext cx="763965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1">
            <a:extLst>
              <a:ext uri="{FF2B5EF4-FFF2-40B4-BE49-F238E27FC236}">
                <a16:creationId xmlns:a16="http://schemas.microsoft.com/office/drawing/2014/main" id="{80DE48FF-7871-4CC4-9B74-EB4C8BDDAF0C}"/>
              </a:ext>
            </a:extLst>
          </p:cNvPr>
          <p:cNvSpPr txBox="1"/>
          <p:nvPr/>
        </p:nvSpPr>
        <p:spPr>
          <a:xfrm>
            <a:off x="3807341" y="6358092"/>
            <a:ext cx="4614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©Deepening Understanding LTD </a:t>
            </a:r>
            <a:r>
              <a:rPr kumimoji="0" lang="en-GB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2020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3" name="Control 1"/>
          <p:cNvSpPr>
            <a:spLocks noChangeArrowheads="1" noChangeShapeType="1"/>
          </p:cNvSpPr>
          <p:nvPr/>
        </p:nvSpPr>
        <p:spPr bwMode="auto">
          <a:xfrm>
            <a:off x="6868305" y="5803060"/>
            <a:ext cx="4163005" cy="2823145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D344B2F3-D856-4E90-8D1C-32DED7887054}"/>
              </a:ext>
            </a:extLst>
          </p:cNvPr>
          <p:cNvSpPr/>
          <p:nvPr/>
        </p:nvSpPr>
        <p:spPr>
          <a:xfrm>
            <a:off x="-1" y="1202177"/>
            <a:ext cx="12185471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Finding</a:t>
            </a:r>
            <a:r>
              <a:rPr kumimoji="0" lang="en-GB" sz="28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the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fraction of an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amount is the same</a:t>
            </a:r>
            <a:r>
              <a:rPr kumimoji="0" lang="en-GB" sz="28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 </a:t>
            </a:r>
            <a:br>
              <a:rPr kumimoji="0" lang="en-GB" sz="28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</a:br>
            <a:r>
              <a:rPr kumimoji="0" lang="en-GB" sz="28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as multiplying the fraction by the amount.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entury Gothic" panose="020B0502020202020204" pitchFamily="34" charset="0"/>
              </a:rPr>
              <a:t>4</a:t>
            </a:r>
            <a:r>
              <a:rPr lang="en-GB" sz="2800" dirty="0" smtClean="0">
                <a:solidFill>
                  <a:prstClr val="black"/>
                </a:solidFill>
                <a:latin typeface="Century Gothic" panose="020B0502020202020204" pitchFamily="34" charset="0"/>
              </a:rPr>
              <a:t> has been shared into </a:t>
            </a:r>
            <a:r>
              <a:rPr lang="en-GB" sz="2800" dirty="0" smtClean="0">
                <a:solidFill>
                  <a:schemeClr val="accent4"/>
                </a:solidFill>
                <a:latin typeface="Century Gothic" panose="020B0502020202020204" pitchFamily="34" charset="0"/>
              </a:rPr>
              <a:t>_____</a:t>
            </a:r>
            <a:r>
              <a:rPr lang="en-GB" sz="2800" dirty="0" smtClean="0">
                <a:solidFill>
                  <a:prstClr val="black"/>
                </a:solidFill>
                <a:latin typeface="Century Gothic" panose="020B0502020202020204" pitchFamily="34" charset="0"/>
              </a:rPr>
              <a:t> equal groups.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Each equal</a:t>
            </a:r>
            <a:r>
              <a:rPr kumimoji="0" lang="en-GB" sz="28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 part represents one </a:t>
            </a:r>
            <a:r>
              <a:rPr kumimoji="0" lang="en-GB" sz="2800" b="0" i="0" u="none" strike="noStrike" kern="1200" cap="none" spc="0" normalizeH="0" noProof="0" dirty="0" smtClean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_________</a:t>
            </a:r>
            <a:r>
              <a:rPr kumimoji="0" lang="en-GB" sz="28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graphicFrame>
        <p:nvGraphicFramePr>
          <p:cNvPr id="2" name="Table 3">
            <a:extLst>
              <a:ext uri="{FF2B5EF4-FFF2-40B4-BE49-F238E27FC236}">
                <a16:creationId xmlns:a16="http://schemas.microsoft.com/office/drawing/2014/main" id="{40FBCA62-D9B4-426F-9943-336BC2E07E7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2035054"/>
              </p:ext>
            </p:extLst>
          </p:nvPr>
        </p:nvGraphicFramePr>
        <p:xfrm>
          <a:off x="2067213" y="2278651"/>
          <a:ext cx="8057576" cy="13007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7197">
                  <a:extLst>
                    <a:ext uri="{9D8B030D-6E8A-4147-A177-3AD203B41FA5}">
                      <a16:colId xmlns:a16="http://schemas.microsoft.com/office/drawing/2014/main" val="3576679572"/>
                    </a:ext>
                  </a:extLst>
                </a:gridCol>
                <a:gridCol w="1007197">
                  <a:extLst>
                    <a:ext uri="{9D8B030D-6E8A-4147-A177-3AD203B41FA5}">
                      <a16:colId xmlns:a16="http://schemas.microsoft.com/office/drawing/2014/main" val="1362224402"/>
                    </a:ext>
                  </a:extLst>
                </a:gridCol>
                <a:gridCol w="1007197">
                  <a:extLst>
                    <a:ext uri="{9D8B030D-6E8A-4147-A177-3AD203B41FA5}">
                      <a16:colId xmlns:a16="http://schemas.microsoft.com/office/drawing/2014/main" val="3570390392"/>
                    </a:ext>
                  </a:extLst>
                </a:gridCol>
                <a:gridCol w="1007197">
                  <a:extLst>
                    <a:ext uri="{9D8B030D-6E8A-4147-A177-3AD203B41FA5}">
                      <a16:colId xmlns:a16="http://schemas.microsoft.com/office/drawing/2014/main" val="3712450884"/>
                    </a:ext>
                  </a:extLst>
                </a:gridCol>
                <a:gridCol w="1007197">
                  <a:extLst>
                    <a:ext uri="{9D8B030D-6E8A-4147-A177-3AD203B41FA5}">
                      <a16:colId xmlns:a16="http://schemas.microsoft.com/office/drawing/2014/main" val="2177221718"/>
                    </a:ext>
                  </a:extLst>
                </a:gridCol>
                <a:gridCol w="1007197">
                  <a:extLst>
                    <a:ext uri="{9D8B030D-6E8A-4147-A177-3AD203B41FA5}">
                      <a16:colId xmlns:a16="http://schemas.microsoft.com/office/drawing/2014/main" val="3279069236"/>
                    </a:ext>
                  </a:extLst>
                </a:gridCol>
                <a:gridCol w="1007197">
                  <a:extLst>
                    <a:ext uri="{9D8B030D-6E8A-4147-A177-3AD203B41FA5}">
                      <a16:colId xmlns:a16="http://schemas.microsoft.com/office/drawing/2014/main" val="1780340780"/>
                    </a:ext>
                  </a:extLst>
                </a:gridCol>
                <a:gridCol w="1007197">
                  <a:extLst>
                    <a:ext uri="{9D8B030D-6E8A-4147-A177-3AD203B41FA5}">
                      <a16:colId xmlns:a16="http://schemas.microsoft.com/office/drawing/2014/main" val="3000522583"/>
                    </a:ext>
                  </a:extLst>
                </a:gridCol>
              </a:tblGrid>
              <a:tr h="650375">
                <a:tc gridSpan="8">
                  <a:txBody>
                    <a:bodyPr/>
                    <a:lstStyle/>
                    <a:p>
                      <a:pPr algn="ctr"/>
                      <a:r>
                        <a:rPr lang="en-GB" sz="2800" b="1" dirty="0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  <a:endParaRPr lang="en-GB" sz="2800" b="1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GB" sz="2800" b="1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800" b="1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800" b="1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22738142"/>
                  </a:ext>
                </a:extLst>
              </a:tr>
              <a:tr h="650375"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46807590"/>
                  </a:ext>
                </a:extLst>
              </a:tr>
            </a:tbl>
          </a:graphicData>
        </a:graphic>
      </p:graphicFrame>
      <p:sp>
        <p:nvSpPr>
          <p:cNvPr id="14" name="Rectangle 13">
            <a:extLst>
              <a:ext uri="{FF2B5EF4-FFF2-40B4-BE49-F238E27FC236}">
                <a16:creationId xmlns:a16="http://schemas.microsoft.com/office/drawing/2014/main" id="{A8158D15-1131-473C-B27F-9C303797C928}"/>
              </a:ext>
            </a:extLst>
          </p:cNvPr>
          <p:cNvSpPr/>
          <p:nvPr/>
        </p:nvSpPr>
        <p:spPr>
          <a:xfrm>
            <a:off x="4767752" y="5517204"/>
            <a:ext cx="26564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We all say it!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0B068D4-38A2-40B0-B3A8-8255B9B9CCE7}"/>
              </a:ext>
            </a:extLst>
          </p:cNvPr>
          <p:cNvSpPr/>
          <p:nvPr/>
        </p:nvSpPr>
        <p:spPr>
          <a:xfrm>
            <a:off x="4992172" y="5523149"/>
            <a:ext cx="22076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You say it!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29BEBDCA-544D-4094-B815-A45F4D4D1216}"/>
              </a:ext>
            </a:extLst>
          </p:cNvPr>
          <p:cNvSpPr/>
          <p:nvPr/>
        </p:nvSpPr>
        <p:spPr>
          <a:xfrm>
            <a:off x="5283200" y="5523149"/>
            <a:ext cx="16256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I say it!        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89695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2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32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2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4" grpId="1"/>
      <p:bldP spid="14" grpId="2"/>
      <p:bldP spid="15" grpId="0"/>
      <p:bldP spid="15" grpId="1"/>
      <p:bldP spid="15" grpId="2"/>
      <p:bldP spid="16" grpId="0"/>
      <p:bldP spid="16" grpId="1"/>
      <p:bldP spid="16" grpId="2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5FB8E59A-7B57-4B99-8CC4-21BC88A6182A}"/>
              </a:ext>
            </a:extLst>
          </p:cNvPr>
          <p:cNvSpPr/>
          <p:nvPr/>
        </p:nvSpPr>
        <p:spPr>
          <a:xfrm>
            <a:off x="1463960" y="307439"/>
            <a:ext cx="9272338" cy="728516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Let’s </a:t>
            </a:r>
            <a:r>
              <a:rPr kumimoji="0" lang="en-GB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learn</a:t>
            </a:r>
            <a:endParaRPr kumimoji="0" lang="en-GB" sz="5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3981F-4871-4AE4-A793-E45B90BF02AE}"/>
              </a:ext>
            </a:extLst>
          </p:cNvPr>
          <p:cNvSpPr/>
          <p:nvPr/>
        </p:nvSpPr>
        <p:spPr>
          <a:xfrm>
            <a:off x="-6529" y="6186303"/>
            <a:ext cx="12192000" cy="5942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Picture 2" descr="https://www.deepeningunderstanding.co.uk/wp-content/uploads/2016/11/DU-logo.png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53" y="6110429"/>
            <a:ext cx="763965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1">
            <a:extLst>
              <a:ext uri="{FF2B5EF4-FFF2-40B4-BE49-F238E27FC236}">
                <a16:creationId xmlns:a16="http://schemas.microsoft.com/office/drawing/2014/main" id="{80DE48FF-7871-4CC4-9B74-EB4C8BDDAF0C}"/>
              </a:ext>
            </a:extLst>
          </p:cNvPr>
          <p:cNvSpPr txBox="1"/>
          <p:nvPr/>
        </p:nvSpPr>
        <p:spPr>
          <a:xfrm>
            <a:off x="3807341" y="6358092"/>
            <a:ext cx="4614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©Deepening Understanding LTD </a:t>
            </a:r>
            <a:r>
              <a:rPr kumimoji="0" lang="en-GB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2020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D344B2F3-D856-4E90-8D1C-32DED7887054}"/>
              </a:ext>
            </a:extLst>
          </p:cNvPr>
          <p:cNvSpPr/>
          <p:nvPr/>
        </p:nvSpPr>
        <p:spPr>
          <a:xfrm>
            <a:off x="-1" y="1202177"/>
            <a:ext cx="12185471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graphicFrame>
        <p:nvGraphicFramePr>
          <p:cNvPr id="12" name="Table 2">
            <a:extLst>
              <a:ext uri="{FF2B5EF4-FFF2-40B4-BE49-F238E27FC236}">
                <a16:creationId xmlns:a16="http://schemas.microsoft.com/office/drawing/2014/main" id="{5E3FBD4A-6253-44E9-A70D-17B8D23504A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8138415"/>
              </p:ext>
            </p:extLst>
          </p:nvPr>
        </p:nvGraphicFramePr>
        <p:xfrm>
          <a:off x="4119315" y="1794963"/>
          <a:ext cx="3953371" cy="93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40436">
                  <a:extLst>
                    <a:ext uri="{9D8B030D-6E8A-4147-A177-3AD203B41FA5}">
                      <a16:colId xmlns:a16="http://schemas.microsoft.com/office/drawing/2014/main" val="2355588598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495427717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274301123"/>
                    </a:ext>
                  </a:extLst>
                </a:gridCol>
                <a:gridCol w="2132935">
                  <a:extLst>
                    <a:ext uri="{9D8B030D-6E8A-4147-A177-3AD203B41FA5}">
                      <a16:colId xmlns:a16="http://schemas.microsoft.com/office/drawing/2014/main" val="1833630813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 smtClean="0">
                          <a:latin typeface="Century Gothic" panose="020B0502020202020204" pitchFamily="34" charset="0"/>
                        </a:rPr>
                        <a:t> of</a:t>
                      </a:r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 smtClean="0">
                          <a:latin typeface="Century Gothic" panose="020B0502020202020204" pitchFamily="34" charset="0"/>
                        </a:rPr>
                        <a:t>4</a:t>
                      </a:r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 smtClean="0">
                          <a:latin typeface="Century Gothic" panose="020B0502020202020204" pitchFamily="34" charset="0"/>
                        </a:rPr>
                        <a:t>=  </a:t>
                      </a:r>
                      <a:r>
                        <a:rPr lang="en-GB" sz="2800" b="1" dirty="0" smtClean="0">
                          <a:latin typeface="Century Gothic" panose="020B0502020202020204" pitchFamily="34" charset="0"/>
                        </a:rPr>
                        <a:t>0.5 x 6</a:t>
                      </a:r>
                      <a:r>
                        <a:rPr lang="en-GB" sz="2800" b="1" baseline="0" dirty="0" smtClean="0">
                          <a:latin typeface="Century Gothic" panose="020B0502020202020204" pitchFamily="34" charset="0"/>
                        </a:rPr>
                        <a:t> = ?</a:t>
                      </a:r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476023391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32700153"/>
                  </a:ext>
                </a:extLst>
              </a:tr>
            </a:tbl>
          </a:graphicData>
        </a:graphic>
      </p:graphicFrame>
      <p:graphicFrame>
        <p:nvGraphicFramePr>
          <p:cNvPr id="11" name="Table 3">
            <a:extLst>
              <a:ext uri="{FF2B5EF4-FFF2-40B4-BE49-F238E27FC236}">
                <a16:creationId xmlns:a16="http://schemas.microsoft.com/office/drawing/2014/main" id="{40FBCA62-D9B4-426F-9943-336BC2E07E7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9204590"/>
              </p:ext>
            </p:extLst>
          </p:nvPr>
        </p:nvGraphicFramePr>
        <p:xfrm>
          <a:off x="2067213" y="3602126"/>
          <a:ext cx="8057576" cy="13007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7197">
                  <a:extLst>
                    <a:ext uri="{9D8B030D-6E8A-4147-A177-3AD203B41FA5}">
                      <a16:colId xmlns:a16="http://schemas.microsoft.com/office/drawing/2014/main" val="3576679572"/>
                    </a:ext>
                  </a:extLst>
                </a:gridCol>
                <a:gridCol w="1007197">
                  <a:extLst>
                    <a:ext uri="{9D8B030D-6E8A-4147-A177-3AD203B41FA5}">
                      <a16:colId xmlns:a16="http://schemas.microsoft.com/office/drawing/2014/main" val="1362224402"/>
                    </a:ext>
                  </a:extLst>
                </a:gridCol>
                <a:gridCol w="1007197">
                  <a:extLst>
                    <a:ext uri="{9D8B030D-6E8A-4147-A177-3AD203B41FA5}">
                      <a16:colId xmlns:a16="http://schemas.microsoft.com/office/drawing/2014/main" val="3570390392"/>
                    </a:ext>
                  </a:extLst>
                </a:gridCol>
                <a:gridCol w="1007197">
                  <a:extLst>
                    <a:ext uri="{9D8B030D-6E8A-4147-A177-3AD203B41FA5}">
                      <a16:colId xmlns:a16="http://schemas.microsoft.com/office/drawing/2014/main" val="3712450884"/>
                    </a:ext>
                  </a:extLst>
                </a:gridCol>
                <a:gridCol w="1007197">
                  <a:extLst>
                    <a:ext uri="{9D8B030D-6E8A-4147-A177-3AD203B41FA5}">
                      <a16:colId xmlns:a16="http://schemas.microsoft.com/office/drawing/2014/main" val="2177221718"/>
                    </a:ext>
                  </a:extLst>
                </a:gridCol>
                <a:gridCol w="1007197">
                  <a:extLst>
                    <a:ext uri="{9D8B030D-6E8A-4147-A177-3AD203B41FA5}">
                      <a16:colId xmlns:a16="http://schemas.microsoft.com/office/drawing/2014/main" val="3279069236"/>
                    </a:ext>
                  </a:extLst>
                </a:gridCol>
                <a:gridCol w="1007197">
                  <a:extLst>
                    <a:ext uri="{9D8B030D-6E8A-4147-A177-3AD203B41FA5}">
                      <a16:colId xmlns:a16="http://schemas.microsoft.com/office/drawing/2014/main" val="1780340780"/>
                    </a:ext>
                  </a:extLst>
                </a:gridCol>
                <a:gridCol w="1007197">
                  <a:extLst>
                    <a:ext uri="{9D8B030D-6E8A-4147-A177-3AD203B41FA5}">
                      <a16:colId xmlns:a16="http://schemas.microsoft.com/office/drawing/2014/main" val="3000522583"/>
                    </a:ext>
                  </a:extLst>
                </a:gridCol>
              </a:tblGrid>
              <a:tr h="650375">
                <a:tc gridSpan="8">
                  <a:txBody>
                    <a:bodyPr/>
                    <a:lstStyle/>
                    <a:p>
                      <a:pPr algn="ctr"/>
                      <a:r>
                        <a:rPr lang="en-GB" sz="2800" b="1" dirty="0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  <a:endParaRPr lang="en-GB" sz="2800" b="1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GB" sz="2800" b="1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800" b="1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800" b="1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22738142"/>
                  </a:ext>
                </a:extLst>
              </a:tr>
              <a:tr h="650375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 smtClean="0">
                          <a:latin typeface="Century Gothic" panose="020B0502020202020204" pitchFamily="34" charset="0"/>
                        </a:rPr>
                        <a:t>0.5</a:t>
                      </a:r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 smtClean="0">
                          <a:latin typeface="Century Gothic" panose="020B0502020202020204" pitchFamily="34" charset="0"/>
                        </a:rPr>
                        <a:t>0.5</a:t>
                      </a:r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 smtClean="0">
                          <a:latin typeface="Century Gothic" panose="020B0502020202020204" pitchFamily="34" charset="0"/>
                        </a:rPr>
                        <a:t>0.5</a:t>
                      </a:r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 smtClean="0">
                          <a:latin typeface="Century Gothic" panose="020B0502020202020204" pitchFamily="34" charset="0"/>
                        </a:rPr>
                        <a:t>0.5</a:t>
                      </a:r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 smtClean="0">
                          <a:latin typeface="Century Gothic" panose="020B0502020202020204" pitchFamily="34" charset="0"/>
                        </a:rPr>
                        <a:t>0.5</a:t>
                      </a:r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 smtClean="0">
                          <a:latin typeface="Century Gothic" panose="020B0502020202020204" pitchFamily="34" charset="0"/>
                        </a:rPr>
                        <a:t>0.5</a:t>
                      </a:r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 smtClean="0">
                          <a:latin typeface="Century Gothic" panose="020B0502020202020204" pitchFamily="34" charset="0"/>
                        </a:rPr>
                        <a:t>0.5</a:t>
                      </a:r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 smtClean="0">
                          <a:latin typeface="Century Gothic" panose="020B0502020202020204" pitchFamily="34" charset="0"/>
                        </a:rPr>
                        <a:t>0.5</a:t>
                      </a:r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4680759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24299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5FB8E59A-7B57-4B99-8CC4-21BC88A6182A}"/>
              </a:ext>
            </a:extLst>
          </p:cNvPr>
          <p:cNvSpPr/>
          <p:nvPr/>
        </p:nvSpPr>
        <p:spPr>
          <a:xfrm>
            <a:off x="1463960" y="307439"/>
            <a:ext cx="9272338" cy="728516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Let’s </a:t>
            </a:r>
            <a:r>
              <a:rPr kumimoji="0" lang="en-GB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learn</a:t>
            </a:r>
            <a:endParaRPr kumimoji="0" lang="en-GB" sz="5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3981F-4871-4AE4-A793-E45B90BF02AE}"/>
              </a:ext>
            </a:extLst>
          </p:cNvPr>
          <p:cNvSpPr/>
          <p:nvPr/>
        </p:nvSpPr>
        <p:spPr>
          <a:xfrm>
            <a:off x="-6529" y="6186303"/>
            <a:ext cx="12192000" cy="5942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Picture 2" descr="https://www.deepeningunderstanding.co.uk/wp-content/uploads/2016/11/DU-logo.png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53" y="6110429"/>
            <a:ext cx="763965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1">
            <a:extLst>
              <a:ext uri="{FF2B5EF4-FFF2-40B4-BE49-F238E27FC236}">
                <a16:creationId xmlns:a16="http://schemas.microsoft.com/office/drawing/2014/main" id="{80DE48FF-7871-4CC4-9B74-EB4C8BDDAF0C}"/>
              </a:ext>
            </a:extLst>
          </p:cNvPr>
          <p:cNvSpPr txBox="1"/>
          <p:nvPr/>
        </p:nvSpPr>
        <p:spPr>
          <a:xfrm>
            <a:off x="3807341" y="6358092"/>
            <a:ext cx="4614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©Deepening Understanding LTD </a:t>
            </a:r>
            <a:r>
              <a:rPr kumimoji="0" lang="en-GB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2020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3" name="Control 1"/>
          <p:cNvSpPr>
            <a:spLocks noChangeArrowheads="1" noChangeShapeType="1"/>
          </p:cNvSpPr>
          <p:nvPr/>
        </p:nvSpPr>
        <p:spPr bwMode="auto">
          <a:xfrm>
            <a:off x="6868305" y="5803060"/>
            <a:ext cx="4163005" cy="2823145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D344B2F3-D856-4E90-8D1C-32DED7887054}"/>
              </a:ext>
            </a:extLst>
          </p:cNvPr>
          <p:cNvSpPr/>
          <p:nvPr/>
        </p:nvSpPr>
        <p:spPr>
          <a:xfrm>
            <a:off x="-1" y="1202177"/>
            <a:ext cx="12185471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Let’s do</a:t>
            </a:r>
            <a:r>
              <a:rPr kumimoji="0" lang="en-GB" sz="28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 that again with multiplication…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>
              <a:defRPr/>
            </a:pPr>
            <a:r>
              <a:rPr lang="en-GB" sz="2800" dirty="0">
                <a:solidFill>
                  <a:prstClr val="black"/>
                </a:solidFill>
                <a:latin typeface="Century Gothic" panose="020B0502020202020204" pitchFamily="34" charset="0"/>
                <a:cs typeface="IrisUPC" panose="020B0604020202020204" pitchFamily="34" charset="-34"/>
              </a:rPr>
              <a:t>When multiplying a non-unit fraction by an integer, </a:t>
            </a:r>
            <a:r>
              <a:rPr lang="en-GB" sz="2800" dirty="0" smtClean="0">
                <a:solidFill>
                  <a:prstClr val="black"/>
                </a:solidFill>
                <a:latin typeface="Century Gothic" panose="020B0502020202020204" pitchFamily="34" charset="0"/>
                <a:cs typeface="IrisUPC" panose="020B0604020202020204" pitchFamily="34" charset="-34"/>
              </a:rPr>
              <a:t>the </a:t>
            </a:r>
            <a:r>
              <a:rPr lang="en-GB" sz="2800" dirty="0">
                <a:solidFill>
                  <a:srgbClr val="FFC000"/>
                </a:solidFill>
                <a:latin typeface="Century Gothic" panose="020B0502020202020204" pitchFamily="34" charset="0"/>
                <a:cs typeface="IrisUPC" panose="020B0604020202020204" pitchFamily="34" charset="-34"/>
              </a:rPr>
              <a:t>________</a:t>
            </a:r>
            <a:r>
              <a:rPr lang="en-GB" sz="2800" dirty="0">
                <a:solidFill>
                  <a:prstClr val="black"/>
                </a:solidFill>
                <a:latin typeface="Century Gothic" panose="020B0502020202020204" pitchFamily="34" charset="0"/>
                <a:cs typeface="IrisUPC" panose="020B0604020202020204" pitchFamily="34" charset="-34"/>
              </a:rPr>
              <a:t> </a:t>
            </a:r>
            <a:r>
              <a:rPr lang="en-GB" sz="2800" dirty="0" smtClean="0">
                <a:solidFill>
                  <a:prstClr val="black"/>
                </a:solidFill>
                <a:latin typeface="Century Gothic" panose="020B0502020202020204" pitchFamily="34" charset="0"/>
                <a:cs typeface="IrisUPC" panose="020B0604020202020204" pitchFamily="34" charset="-34"/>
              </a:rPr>
              <a:t/>
            </a:r>
            <a:br>
              <a:rPr lang="en-GB" sz="2800" dirty="0" smtClean="0">
                <a:solidFill>
                  <a:prstClr val="black"/>
                </a:solidFill>
                <a:latin typeface="Century Gothic" panose="020B0502020202020204" pitchFamily="34" charset="0"/>
                <a:cs typeface="IrisUPC" panose="020B0604020202020204" pitchFamily="34" charset="-34"/>
              </a:rPr>
            </a:br>
            <a:r>
              <a:rPr lang="en-GB" sz="2800" dirty="0" smtClean="0">
                <a:solidFill>
                  <a:prstClr val="black"/>
                </a:solidFill>
                <a:latin typeface="Century Gothic" panose="020B0502020202020204" pitchFamily="34" charset="0"/>
                <a:cs typeface="IrisUPC" panose="020B0604020202020204" pitchFamily="34" charset="-34"/>
              </a:rPr>
              <a:t>stays </a:t>
            </a:r>
            <a:r>
              <a:rPr lang="en-GB" sz="2800" dirty="0">
                <a:solidFill>
                  <a:prstClr val="black"/>
                </a:solidFill>
                <a:latin typeface="Century Gothic" panose="020B0502020202020204" pitchFamily="34" charset="0"/>
                <a:cs typeface="IrisUPC" panose="020B0604020202020204" pitchFamily="34" charset="-34"/>
              </a:rPr>
              <a:t>the same. </a:t>
            </a:r>
            <a:r>
              <a:rPr lang="en-GB" sz="2800" dirty="0" smtClean="0">
                <a:solidFill>
                  <a:prstClr val="black"/>
                </a:solidFill>
                <a:latin typeface="Century Gothic" panose="020B0502020202020204" pitchFamily="34" charset="0"/>
                <a:cs typeface="IrisUPC" panose="020B0604020202020204" pitchFamily="34" charset="-34"/>
              </a:rPr>
              <a:t> You </a:t>
            </a:r>
            <a:r>
              <a:rPr lang="en-GB" sz="2800" dirty="0">
                <a:solidFill>
                  <a:prstClr val="black"/>
                </a:solidFill>
                <a:latin typeface="Century Gothic" panose="020B0502020202020204" pitchFamily="34" charset="0"/>
                <a:cs typeface="IrisUPC" panose="020B0604020202020204" pitchFamily="34" charset="-34"/>
              </a:rPr>
              <a:t>multiply the </a:t>
            </a:r>
            <a:r>
              <a:rPr lang="en-GB" sz="2800" dirty="0">
                <a:solidFill>
                  <a:srgbClr val="FFC000"/>
                </a:solidFill>
                <a:latin typeface="Century Gothic" panose="020B0502020202020204" pitchFamily="34" charset="0"/>
                <a:cs typeface="IrisUPC" panose="020B0604020202020204" pitchFamily="34" charset="-34"/>
              </a:rPr>
              <a:t>________</a:t>
            </a:r>
            <a:r>
              <a:rPr lang="en-GB" sz="2800" dirty="0">
                <a:solidFill>
                  <a:prstClr val="black"/>
                </a:solidFill>
                <a:latin typeface="Century Gothic" panose="020B0502020202020204" pitchFamily="34" charset="0"/>
                <a:cs typeface="IrisUPC" panose="020B0604020202020204" pitchFamily="34" charset="-34"/>
              </a:rPr>
              <a:t> by the </a:t>
            </a:r>
            <a:r>
              <a:rPr lang="en-GB" sz="2800" dirty="0">
                <a:solidFill>
                  <a:srgbClr val="FFC000"/>
                </a:solidFill>
                <a:latin typeface="Century Gothic" panose="020B0502020202020204" pitchFamily="34" charset="0"/>
                <a:cs typeface="IrisUPC" panose="020B0604020202020204" pitchFamily="34" charset="-34"/>
              </a:rPr>
              <a:t>________</a:t>
            </a:r>
            <a:r>
              <a:rPr lang="en-GB" sz="2800" dirty="0">
                <a:solidFill>
                  <a:prstClr val="black"/>
                </a:solidFill>
                <a:latin typeface="Century Gothic" panose="020B0502020202020204" pitchFamily="34" charset="0"/>
                <a:cs typeface="IrisUPC" panose="020B0604020202020204" pitchFamily="34" charset="-34"/>
              </a:rPr>
              <a:t>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158D15-1131-473C-B27F-9C303797C928}"/>
              </a:ext>
            </a:extLst>
          </p:cNvPr>
          <p:cNvSpPr/>
          <p:nvPr/>
        </p:nvSpPr>
        <p:spPr>
          <a:xfrm>
            <a:off x="4767752" y="5517204"/>
            <a:ext cx="26564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We all say it!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0B068D4-38A2-40B0-B3A8-8255B9B9CCE7}"/>
              </a:ext>
            </a:extLst>
          </p:cNvPr>
          <p:cNvSpPr/>
          <p:nvPr/>
        </p:nvSpPr>
        <p:spPr>
          <a:xfrm>
            <a:off x="4992172" y="5523149"/>
            <a:ext cx="22076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You say it!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29BEBDCA-544D-4094-B815-A45F4D4D1216}"/>
              </a:ext>
            </a:extLst>
          </p:cNvPr>
          <p:cNvSpPr/>
          <p:nvPr/>
        </p:nvSpPr>
        <p:spPr>
          <a:xfrm>
            <a:off x="5283200" y="5523149"/>
            <a:ext cx="16256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I say it!        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378270" y="3773800"/>
            <a:ext cx="6490035" cy="103632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8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3076598"/>
              </p:ext>
            </p:extLst>
          </p:nvPr>
        </p:nvGraphicFramePr>
        <p:xfrm>
          <a:off x="810743" y="3787730"/>
          <a:ext cx="684448" cy="1036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4448">
                  <a:extLst>
                    <a:ext uri="{9D8B030D-6E8A-4147-A177-3AD203B41FA5}">
                      <a16:colId xmlns:a16="http://schemas.microsoft.com/office/drawing/2014/main" val="52506189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 smtClean="0">
                          <a:solidFill>
                            <a:srgbClr val="0070C0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  <a:endParaRPr lang="en-GB" sz="2800" b="0" dirty="0">
                        <a:solidFill>
                          <a:srgbClr val="0070C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695293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entury Gothic" panose="020B0502020202020204" pitchFamily="34" charset="0"/>
                        </a:rPr>
                        <a:t>8</a:t>
                      </a:r>
                      <a:endParaRPr lang="en-GB" sz="28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65157360"/>
                  </a:ext>
                </a:extLst>
              </a:tr>
            </a:tbl>
          </a:graphicData>
        </a:graphic>
      </p:graphicFrame>
      <p:sp>
        <p:nvSpPr>
          <p:cNvPr id="19" name="TextBox 18"/>
          <p:cNvSpPr txBox="1"/>
          <p:nvPr/>
        </p:nvSpPr>
        <p:spPr>
          <a:xfrm>
            <a:off x="1598817" y="3925985"/>
            <a:ext cx="5457487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x  </a:t>
            </a:r>
            <a:r>
              <a:rPr lang="en-GB" sz="40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4</a:t>
            </a:r>
            <a:r>
              <a:rPr kumimoji="0" lang="en-GB" sz="4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 </a:t>
            </a: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=             =         </a:t>
            </a:r>
            <a:r>
              <a:rPr kumimoji="0" lang="en-GB" sz="32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 =  </a:t>
            </a:r>
            <a:r>
              <a:rPr lang="en-GB" sz="4000" noProof="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3</a:t>
            </a:r>
            <a:r>
              <a:rPr kumimoji="0" lang="en-GB" sz="32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 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graphicFrame>
        <p:nvGraphicFramePr>
          <p:cNvPr id="20" name="Table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8839131"/>
              </p:ext>
            </p:extLst>
          </p:nvPr>
        </p:nvGraphicFramePr>
        <p:xfrm>
          <a:off x="2893810" y="3761768"/>
          <a:ext cx="1183608" cy="1036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3608">
                  <a:extLst>
                    <a:ext uri="{9D8B030D-6E8A-4147-A177-3AD203B41FA5}">
                      <a16:colId xmlns:a16="http://schemas.microsoft.com/office/drawing/2014/main" val="52506189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 smtClean="0">
                          <a:solidFill>
                            <a:srgbClr val="0070C0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x </a:t>
                      </a:r>
                      <a:r>
                        <a:rPr lang="en-GB" sz="2800" b="0" dirty="0" smtClean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  <a:endParaRPr lang="en-GB" sz="2800" b="0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695293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entury Gothic" panose="020B0502020202020204" pitchFamily="34" charset="0"/>
                        </a:rPr>
                        <a:t>8</a:t>
                      </a:r>
                      <a:endParaRPr lang="en-GB" sz="28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65157360"/>
                  </a:ext>
                </a:extLst>
              </a:tr>
            </a:tbl>
          </a:graphicData>
        </a:graphic>
      </p:graphicFrame>
      <p:graphicFrame>
        <p:nvGraphicFramePr>
          <p:cNvPr id="21" name="Table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6372630"/>
              </p:ext>
            </p:extLst>
          </p:nvPr>
        </p:nvGraphicFramePr>
        <p:xfrm>
          <a:off x="4707622" y="3787730"/>
          <a:ext cx="684448" cy="1036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4448">
                  <a:extLst>
                    <a:ext uri="{9D8B030D-6E8A-4147-A177-3AD203B41FA5}">
                      <a16:colId xmlns:a16="http://schemas.microsoft.com/office/drawing/2014/main" val="52506189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 smtClean="0">
                          <a:solidFill>
                            <a:srgbClr val="00B050"/>
                          </a:solidFill>
                          <a:latin typeface="Century Gothic" panose="020B0502020202020204" pitchFamily="34" charset="0"/>
                        </a:rPr>
                        <a:t>24</a:t>
                      </a:r>
                      <a:endParaRPr lang="en-GB" sz="2800" b="0" dirty="0">
                        <a:solidFill>
                          <a:srgbClr val="00B05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695293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entury Gothic" panose="020B0502020202020204" pitchFamily="34" charset="0"/>
                        </a:rPr>
                        <a:t>8</a:t>
                      </a:r>
                      <a:endParaRPr lang="en-GB" sz="28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65157360"/>
                  </a:ext>
                </a:extLst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223666"/>
              </p:ext>
            </p:extLst>
          </p:nvPr>
        </p:nvGraphicFramePr>
        <p:xfrm>
          <a:off x="7219162" y="3448946"/>
          <a:ext cx="455632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9540">
                  <a:extLst>
                    <a:ext uri="{9D8B030D-6E8A-4147-A177-3AD203B41FA5}">
                      <a16:colId xmlns:a16="http://schemas.microsoft.com/office/drawing/2014/main" val="413141135"/>
                    </a:ext>
                  </a:extLst>
                </a:gridCol>
                <a:gridCol w="569540">
                  <a:extLst>
                    <a:ext uri="{9D8B030D-6E8A-4147-A177-3AD203B41FA5}">
                      <a16:colId xmlns:a16="http://schemas.microsoft.com/office/drawing/2014/main" val="3345157138"/>
                    </a:ext>
                  </a:extLst>
                </a:gridCol>
                <a:gridCol w="569540">
                  <a:extLst>
                    <a:ext uri="{9D8B030D-6E8A-4147-A177-3AD203B41FA5}">
                      <a16:colId xmlns:a16="http://schemas.microsoft.com/office/drawing/2014/main" val="512313870"/>
                    </a:ext>
                  </a:extLst>
                </a:gridCol>
                <a:gridCol w="569540">
                  <a:extLst>
                    <a:ext uri="{9D8B030D-6E8A-4147-A177-3AD203B41FA5}">
                      <a16:colId xmlns:a16="http://schemas.microsoft.com/office/drawing/2014/main" val="1878320083"/>
                    </a:ext>
                  </a:extLst>
                </a:gridCol>
                <a:gridCol w="569540">
                  <a:extLst>
                    <a:ext uri="{9D8B030D-6E8A-4147-A177-3AD203B41FA5}">
                      <a16:colId xmlns:a16="http://schemas.microsoft.com/office/drawing/2014/main" val="4075922697"/>
                    </a:ext>
                  </a:extLst>
                </a:gridCol>
                <a:gridCol w="569540">
                  <a:extLst>
                    <a:ext uri="{9D8B030D-6E8A-4147-A177-3AD203B41FA5}">
                      <a16:colId xmlns:a16="http://schemas.microsoft.com/office/drawing/2014/main" val="1988659968"/>
                    </a:ext>
                  </a:extLst>
                </a:gridCol>
                <a:gridCol w="569540">
                  <a:extLst>
                    <a:ext uri="{9D8B030D-6E8A-4147-A177-3AD203B41FA5}">
                      <a16:colId xmlns:a16="http://schemas.microsoft.com/office/drawing/2014/main" val="3440906442"/>
                    </a:ext>
                  </a:extLst>
                </a:gridCol>
                <a:gridCol w="569540">
                  <a:extLst>
                    <a:ext uri="{9D8B030D-6E8A-4147-A177-3AD203B41FA5}">
                      <a16:colId xmlns:a16="http://schemas.microsoft.com/office/drawing/2014/main" val="381827255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83577295"/>
                  </a:ext>
                </a:extLst>
              </a:tr>
            </a:tbl>
          </a:graphicData>
        </a:graphic>
      </p:graphicFrame>
      <p:graphicFrame>
        <p:nvGraphicFramePr>
          <p:cNvPr id="22" name="Table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0164755"/>
              </p:ext>
            </p:extLst>
          </p:nvPr>
        </p:nvGraphicFramePr>
        <p:xfrm>
          <a:off x="7219162" y="4088318"/>
          <a:ext cx="455632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9540">
                  <a:extLst>
                    <a:ext uri="{9D8B030D-6E8A-4147-A177-3AD203B41FA5}">
                      <a16:colId xmlns:a16="http://schemas.microsoft.com/office/drawing/2014/main" val="413141135"/>
                    </a:ext>
                  </a:extLst>
                </a:gridCol>
                <a:gridCol w="569540">
                  <a:extLst>
                    <a:ext uri="{9D8B030D-6E8A-4147-A177-3AD203B41FA5}">
                      <a16:colId xmlns:a16="http://schemas.microsoft.com/office/drawing/2014/main" val="3345157138"/>
                    </a:ext>
                  </a:extLst>
                </a:gridCol>
                <a:gridCol w="569540">
                  <a:extLst>
                    <a:ext uri="{9D8B030D-6E8A-4147-A177-3AD203B41FA5}">
                      <a16:colId xmlns:a16="http://schemas.microsoft.com/office/drawing/2014/main" val="512313870"/>
                    </a:ext>
                  </a:extLst>
                </a:gridCol>
                <a:gridCol w="569540">
                  <a:extLst>
                    <a:ext uri="{9D8B030D-6E8A-4147-A177-3AD203B41FA5}">
                      <a16:colId xmlns:a16="http://schemas.microsoft.com/office/drawing/2014/main" val="1878320083"/>
                    </a:ext>
                  </a:extLst>
                </a:gridCol>
                <a:gridCol w="569540">
                  <a:extLst>
                    <a:ext uri="{9D8B030D-6E8A-4147-A177-3AD203B41FA5}">
                      <a16:colId xmlns:a16="http://schemas.microsoft.com/office/drawing/2014/main" val="4075922697"/>
                    </a:ext>
                  </a:extLst>
                </a:gridCol>
                <a:gridCol w="569540">
                  <a:extLst>
                    <a:ext uri="{9D8B030D-6E8A-4147-A177-3AD203B41FA5}">
                      <a16:colId xmlns:a16="http://schemas.microsoft.com/office/drawing/2014/main" val="1988659968"/>
                    </a:ext>
                  </a:extLst>
                </a:gridCol>
                <a:gridCol w="569540">
                  <a:extLst>
                    <a:ext uri="{9D8B030D-6E8A-4147-A177-3AD203B41FA5}">
                      <a16:colId xmlns:a16="http://schemas.microsoft.com/office/drawing/2014/main" val="3440906442"/>
                    </a:ext>
                  </a:extLst>
                </a:gridCol>
                <a:gridCol w="569540">
                  <a:extLst>
                    <a:ext uri="{9D8B030D-6E8A-4147-A177-3AD203B41FA5}">
                      <a16:colId xmlns:a16="http://schemas.microsoft.com/office/drawing/2014/main" val="381827255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83577295"/>
                  </a:ext>
                </a:extLst>
              </a:tr>
            </a:tbl>
          </a:graphicData>
        </a:graphic>
      </p:graphicFrame>
      <p:graphicFrame>
        <p:nvGraphicFramePr>
          <p:cNvPr id="23" name="Table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1033378"/>
              </p:ext>
            </p:extLst>
          </p:nvPr>
        </p:nvGraphicFramePr>
        <p:xfrm>
          <a:off x="7219162" y="4727690"/>
          <a:ext cx="455632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9540">
                  <a:extLst>
                    <a:ext uri="{9D8B030D-6E8A-4147-A177-3AD203B41FA5}">
                      <a16:colId xmlns:a16="http://schemas.microsoft.com/office/drawing/2014/main" val="413141135"/>
                    </a:ext>
                  </a:extLst>
                </a:gridCol>
                <a:gridCol w="569540">
                  <a:extLst>
                    <a:ext uri="{9D8B030D-6E8A-4147-A177-3AD203B41FA5}">
                      <a16:colId xmlns:a16="http://schemas.microsoft.com/office/drawing/2014/main" val="3345157138"/>
                    </a:ext>
                  </a:extLst>
                </a:gridCol>
                <a:gridCol w="569540">
                  <a:extLst>
                    <a:ext uri="{9D8B030D-6E8A-4147-A177-3AD203B41FA5}">
                      <a16:colId xmlns:a16="http://schemas.microsoft.com/office/drawing/2014/main" val="512313870"/>
                    </a:ext>
                  </a:extLst>
                </a:gridCol>
                <a:gridCol w="569540">
                  <a:extLst>
                    <a:ext uri="{9D8B030D-6E8A-4147-A177-3AD203B41FA5}">
                      <a16:colId xmlns:a16="http://schemas.microsoft.com/office/drawing/2014/main" val="1878320083"/>
                    </a:ext>
                  </a:extLst>
                </a:gridCol>
                <a:gridCol w="569540">
                  <a:extLst>
                    <a:ext uri="{9D8B030D-6E8A-4147-A177-3AD203B41FA5}">
                      <a16:colId xmlns:a16="http://schemas.microsoft.com/office/drawing/2014/main" val="4075922697"/>
                    </a:ext>
                  </a:extLst>
                </a:gridCol>
                <a:gridCol w="569540">
                  <a:extLst>
                    <a:ext uri="{9D8B030D-6E8A-4147-A177-3AD203B41FA5}">
                      <a16:colId xmlns:a16="http://schemas.microsoft.com/office/drawing/2014/main" val="1988659968"/>
                    </a:ext>
                  </a:extLst>
                </a:gridCol>
                <a:gridCol w="569540">
                  <a:extLst>
                    <a:ext uri="{9D8B030D-6E8A-4147-A177-3AD203B41FA5}">
                      <a16:colId xmlns:a16="http://schemas.microsoft.com/office/drawing/2014/main" val="3440906442"/>
                    </a:ext>
                  </a:extLst>
                </a:gridCol>
                <a:gridCol w="569540">
                  <a:extLst>
                    <a:ext uri="{9D8B030D-6E8A-4147-A177-3AD203B41FA5}">
                      <a16:colId xmlns:a16="http://schemas.microsoft.com/office/drawing/2014/main" val="381827255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8357729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88475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2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32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2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4" grpId="1"/>
      <p:bldP spid="14" grpId="2"/>
      <p:bldP spid="15" grpId="0"/>
      <p:bldP spid="15" grpId="1"/>
      <p:bldP spid="15" grpId="2"/>
      <p:bldP spid="16" grpId="0"/>
      <p:bldP spid="16" grpId="1"/>
      <p:bldP spid="16" grpId="2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5FB8E59A-7B57-4B99-8CC4-21BC88A6182A}"/>
              </a:ext>
            </a:extLst>
          </p:cNvPr>
          <p:cNvSpPr/>
          <p:nvPr/>
        </p:nvSpPr>
        <p:spPr>
          <a:xfrm>
            <a:off x="1463960" y="307439"/>
            <a:ext cx="9272338" cy="728516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Let’s </a:t>
            </a:r>
            <a:r>
              <a:rPr kumimoji="0" lang="en-GB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talk</a:t>
            </a:r>
            <a:endParaRPr kumimoji="0" lang="en-GB" sz="5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3981F-4871-4AE4-A793-E45B90BF02AE}"/>
              </a:ext>
            </a:extLst>
          </p:cNvPr>
          <p:cNvSpPr/>
          <p:nvPr/>
        </p:nvSpPr>
        <p:spPr>
          <a:xfrm>
            <a:off x="-6529" y="6186303"/>
            <a:ext cx="12192000" cy="5942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Picture 2" descr="https://www.deepeningunderstanding.co.uk/wp-content/uploads/2016/11/DU-logo.png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53" y="6110429"/>
            <a:ext cx="763965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1">
            <a:extLst>
              <a:ext uri="{FF2B5EF4-FFF2-40B4-BE49-F238E27FC236}">
                <a16:creationId xmlns:a16="http://schemas.microsoft.com/office/drawing/2014/main" id="{80DE48FF-7871-4CC4-9B74-EB4C8BDDAF0C}"/>
              </a:ext>
            </a:extLst>
          </p:cNvPr>
          <p:cNvSpPr txBox="1"/>
          <p:nvPr/>
        </p:nvSpPr>
        <p:spPr>
          <a:xfrm>
            <a:off x="3807341" y="6358092"/>
            <a:ext cx="4614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©Deepening Understanding LTD </a:t>
            </a:r>
            <a:r>
              <a:rPr kumimoji="0" lang="en-GB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2020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3" name="Control 1"/>
          <p:cNvSpPr>
            <a:spLocks noChangeArrowheads="1" noChangeShapeType="1"/>
          </p:cNvSpPr>
          <p:nvPr/>
        </p:nvSpPr>
        <p:spPr bwMode="auto">
          <a:xfrm>
            <a:off x="6868305" y="5803060"/>
            <a:ext cx="4163005" cy="2823145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D344B2F3-D856-4E90-8D1C-32DED7887054}"/>
              </a:ext>
            </a:extLst>
          </p:cNvPr>
          <p:cNvSpPr/>
          <p:nvPr/>
        </p:nvSpPr>
        <p:spPr>
          <a:xfrm>
            <a:off x="-1" y="1202177"/>
            <a:ext cx="12185471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 smtClean="0">
                <a:solidFill>
                  <a:prstClr val="black"/>
                </a:solidFill>
                <a:latin typeface="Century Gothic" panose="020B0502020202020204" pitchFamily="34" charset="0"/>
              </a:rPr>
              <a:t>Solve the calculations…</a:t>
            </a:r>
            <a:endParaRPr kumimoji="0" lang="en-GB" sz="2800" b="0" i="0" u="none" strike="noStrike" kern="1200" cap="none" spc="0" normalizeH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 smtClean="0">
                <a:solidFill>
                  <a:prstClr val="black"/>
                </a:solidFill>
                <a:latin typeface="Century Gothic" panose="020B0502020202020204" pitchFamily="34" charset="0"/>
              </a:rPr>
              <a:t>What is the same and what is different?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graphicFrame>
        <p:nvGraphicFramePr>
          <p:cNvPr id="12" name="Table 3">
            <a:extLst>
              <a:ext uri="{FF2B5EF4-FFF2-40B4-BE49-F238E27FC236}">
                <a16:creationId xmlns:a16="http://schemas.microsoft.com/office/drawing/2014/main" id="{40FBCA62-D9B4-426F-9943-336BC2E07E7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3099424"/>
              </p:ext>
            </p:extLst>
          </p:nvPr>
        </p:nvGraphicFramePr>
        <p:xfrm>
          <a:off x="1198537" y="3106784"/>
          <a:ext cx="3536168" cy="13007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4042">
                  <a:extLst>
                    <a:ext uri="{9D8B030D-6E8A-4147-A177-3AD203B41FA5}">
                      <a16:colId xmlns:a16="http://schemas.microsoft.com/office/drawing/2014/main" val="3576679572"/>
                    </a:ext>
                  </a:extLst>
                </a:gridCol>
                <a:gridCol w="884042">
                  <a:extLst>
                    <a:ext uri="{9D8B030D-6E8A-4147-A177-3AD203B41FA5}">
                      <a16:colId xmlns:a16="http://schemas.microsoft.com/office/drawing/2014/main" val="1362224402"/>
                    </a:ext>
                  </a:extLst>
                </a:gridCol>
                <a:gridCol w="884042">
                  <a:extLst>
                    <a:ext uri="{9D8B030D-6E8A-4147-A177-3AD203B41FA5}">
                      <a16:colId xmlns:a16="http://schemas.microsoft.com/office/drawing/2014/main" val="3570390392"/>
                    </a:ext>
                  </a:extLst>
                </a:gridCol>
                <a:gridCol w="884042">
                  <a:extLst>
                    <a:ext uri="{9D8B030D-6E8A-4147-A177-3AD203B41FA5}">
                      <a16:colId xmlns:a16="http://schemas.microsoft.com/office/drawing/2014/main" val="3712450884"/>
                    </a:ext>
                  </a:extLst>
                </a:gridCol>
              </a:tblGrid>
              <a:tr h="650375">
                <a:tc gridSpan="4">
                  <a:txBody>
                    <a:bodyPr/>
                    <a:lstStyle/>
                    <a:p>
                      <a:pPr algn="ctr"/>
                      <a:r>
                        <a:rPr lang="en-GB" sz="2800" b="1" dirty="0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  <a:endParaRPr lang="en-GB" sz="2800" b="1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22738142"/>
                  </a:ext>
                </a:extLst>
              </a:tr>
              <a:tr h="650375"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46807590"/>
                  </a:ext>
                </a:extLst>
              </a:tr>
            </a:tbl>
          </a:graphicData>
        </a:graphic>
      </p:graphicFrame>
      <p:graphicFrame>
        <p:nvGraphicFramePr>
          <p:cNvPr id="13" name="Table 2">
            <a:extLst>
              <a:ext uri="{FF2B5EF4-FFF2-40B4-BE49-F238E27FC236}">
                <a16:creationId xmlns:a16="http://schemas.microsoft.com/office/drawing/2014/main" id="{5E3FBD4A-6253-44E9-A70D-17B8D23504A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161644"/>
              </p:ext>
            </p:extLst>
          </p:nvPr>
        </p:nvGraphicFramePr>
        <p:xfrm>
          <a:off x="1784452" y="2061817"/>
          <a:ext cx="2612436" cy="93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40436">
                  <a:extLst>
                    <a:ext uri="{9D8B030D-6E8A-4147-A177-3AD203B41FA5}">
                      <a16:colId xmlns:a16="http://schemas.microsoft.com/office/drawing/2014/main" val="2355588598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495427717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274301123"/>
                    </a:ext>
                  </a:extLst>
                </a:gridCol>
                <a:gridCol w="792000">
                  <a:extLst>
                    <a:ext uri="{9D8B030D-6E8A-4147-A177-3AD203B41FA5}">
                      <a16:colId xmlns:a16="http://schemas.microsoft.com/office/drawing/2014/main" val="1833630813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of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 smtClean="0">
                          <a:latin typeface="Century Gothic" panose="020B0502020202020204" pitchFamily="34" charset="0"/>
                        </a:rPr>
                        <a:t>2</a:t>
                      </a:r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 smtClean="0">
                          <a:latin typeface="Century Gothic" panose="020B0502020202020204" pitchFamily="34" charset="0"/>
                        </a:rPr>
                        <a:t>=  ?</a:t>
                      </a:r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476023391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32700153"/>
                  </a:ext>
                </a:extLst>
              </a:tr>
            </a:tbl>
          </a:graphicData>
        </a:graphic>
      </p:graphicFrame>
      <p:graphicFrame>
        <p:nvGraphicFramePr>
          <p:cNvPr id="22" name="Table 2">
            <a:extLst>
              <a:ext uri="{FF2B5EF4-FFF2-40B4-BE49-F238E27FC236}">
                <a16:creationId xmlns:a16="http://schemas.microsoft.com/office/drawing/2014/main" id="{5E3FBD4A-6253-44E9-A70D-17B8D23504A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6337912"/>
              </p:ext>
            </p:extLst>
          </p:nvPr>
        </p:nvGraphicFramePr>
        <p:xfrm>
          <a:off x="7880452" y="2061817"/>
          <a:ext cx="2612436" cy="93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40436">
                  <a:extLst>
                    <a:ext uri="{9D8B030D-6E8A-4147-A177-3AD203B41FA5}">
                      <a16:colId xmlns:a16="http://schemas.microsoft.com/office/drawing/2014/main" val="2355588598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495427717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274301123"/>
                    </a:ext>
                  </a:extLst>
                </a:gridCol>
                <a:gridCol w="792000">
                  <a:extLst>
                    <a:ext uri="{9D8B030D-6E8A-4147-A177-3AD203B41FA5}">
                      <a16:colId xmlns:a16="http://schemas.microsoft.com/office/drawing/2014/main" val="1833630813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 smtClean="0">
                          <a:latin typeface="Century Gothic" panose="020B0502020202020204" pitchFamily="34" charset="0"/>
                        </a:rPr>
                        <a:t>x</a:t>
                      </a:r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 smtClean="0">
                          <a:latin typeface="Century Gothic" panose="020B0502020202020204" pitchFamily="34" charset="0"/>
                        </a:rPr>
                        <a:t>2</a:t>
                      </a:r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 smtClean="0">
                          <a:latin typeface="Century Gothic" panose="020B0502020202020204" pitchFamily="34" charset="0"/>
                        </a:rPr>
                        <a:t>=  ?</a:t>
                      </a:r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476023391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32700153"/>
                  </a:ext>
                </a:extLst>
              </a:tr>
            </a:tbl>
          </a:graphicData>
        </a:graphic>
      </p:graphicFrame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5991067"/>
              </p:ext>
            </p:extLst>
          </p:nvPr>
        </p:nvGraphicFramePr>
        <p:xfrm>
          <a:off x="7242956" y="3106784"/>
          <a:ext cx="3536168" cy="5209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4042">
                  <a:extLst>
                    <a:ext uri="{9D8B030D-6E8A-4147-A177-3AD203B41FA5}">
                      <a16:colId xmlns:a16="http://schemas.microsoft.com/office/drawing/2014/main" val="735817058"/>
                    </a:ext>
                  </a:extLst>
                </a:gridCol>
                <a:gridCol w="884042">
                  <a:extLst>
                    <a:ext uri="{9D8B030D-6E8A-4147-A177-3AD203B41FA5}">
                      <a16:colId xmlns:a16="http://schemas.microsoft.com/office/drawing/2014/main" val="190967220"/>
                    </a:ext>
                  </a:extLst>
                </a:gridCol>
                <a:gridCol w="884042">
                  <a:extLst>
                    <a:ext uri="{9D8B030D-6E8A-4147-A177-3AD203B41FA5}">
                      <a16:colId xmlns:a16="http://schemas.microsoft.com/office/drawing/2014/main" val="4264039486"/>
                    </a:ext>
                  </a:extLst>
                </a:gridCol>
                <a:gridCol w="884042">
                  <a:extLst>
                    <a:ext uri="{9D8B030D-6E8A-4147-A177-3AD203B41FA5}">
                      <a16:colId xmlns:a16="http://schemas.microsoft.com/office/drawing/2014/main" val="1238608091"/>
                    </a:ext>
                  </a:extLst>
                </a:gridCol>
              </a:tblGrid>
              <a:tr h="520949"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22323519"/>
                  </a:ext>
                </a:extLst>
              </a:tr>
            </a:tbl>
          </a:graphicData>
        </a:graphic>
      </p:graphicFrame>
      <p:graphicFrame>
        <p:nvGraphicFramePr>
          <p:cNvPr id="23" name="Table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130752"/>
              </p:ext>
            </p:extLst>
          </p:nvPr>
        </p:nvGraphicFramePr>
        <p:xfrm>
          <a:off x="7242956" y="3886585"/>
          <a:ext cx="3536168" cy="5209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4042">
                  <a:extLst>
                    <a:ext uri="{9D8B030D-6E8A-4147-A177-3AD203B41FA5}">
                      <a16:colId xmlns:a16="http://schemas.microsoft.com/office/drawing/2014/main" val="735817058"/>
                    </a:ext>
                  </a:extLst>
                </a:gridCol>
                <a:gridCol w="884042">
                  <a:extLst>
                    <a:ext uri="{9D8B030D-6E8A-4147-A177-3AD203B41FA5}">
                      <a16:colId xmlns:a16="http://schemas.microsoft.com/office/drawing/2014/main" val="190967220"/>
                    </a:ext>
                  </a:extLst>
                </a:gridCol>
                <a:gridCol w="884042">
                  <a:extLst>
                    <a:ext uri="{9D8B030D-6E8A-4147-A177-3AD203B41FA5}">
                      <a16:colId xmlns:a16="http://schemas.microsoft.com/office/drawing/2014/main" val="4264039486"/>
                    </a:ext>
                  </a:extLst>
                </a:gridCol>
                <a:gridCol w="884042">
                  <a:extLst>
                    <a:ext uri="{9D8B030D-6E8A-4147-A177-3AD203B41FA5}">
                      <a16:colId xmlns:a16="http://schemas.microsoft.com/office/drawing/2014/main" val="1238608091"/>
                    </a:ext>
                  </a:extLst>
                </a:gridCol>
              </a:tblGrid>
              <a:tr h="520949"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223235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55788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5FB8E59A-7B57-4B99-8CC4-21BC88A6182A}"/>
              </a:ext>
            </a:extLst>
          </p:cNvPr>
          <p:cNvSpPr/>
          <p:nvPr/>
        </p:nvSpPr>
        <p:spPr>
          <a:xfrm>
            <a:off x="1463960" y="307439"/>
            <a:ext cx="9272338" cy="728516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Let’s </a:t>
            </a:r>
            <a:r>
              <a:rPr kumimoji="0" lang="en-GB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talk</a:t>
            </a:r>
            <a:endParaRPr kumimoji="0" lang="en-GB" sz="5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3981F-4871-4AE4-A793-E45B90BF02AE}"/>
              </a:ext>
            </a:extLst>
          </p:cNvPr>
          <p:cNvSpPr/>
          <p:nvPr/>
        </p:nvSpPr>
        <p:spPr>
          <a:xfrm>
            <a:off x="-6529" y="6186303"/>
            <a:ext cx="12192000" cy="5942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Picture 2" descr="https://www.deepeningunderstanding.co.uk/wp-content/uploads/2016/11/DU-logo.png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53" y="6110429"/>
            <a:ext cx="763965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1">
            <a:extLst>
              <a:ext uri="{FF2B5EF4-FFF2-40B4-BE49-F238E27FC236}">
                <a16:creationId xmlns:a16="http://schemas.microsoft.com/office/drawing/2014/main" id="{80DE48FF-7871-4CC4-9B74-EB4C8BDDAF0C}"/>
              </a:ext>
            </a:extLst>
          </p:cNvPr>
          <p:cNvSpPr txBox="1"/>
          <p:nvPr/>
        </p:nvSpPr>
        <p:spPr>
          <a:xfrm>
            <a:off x="3807341" y="6358092"/>
            <a:ext cx="4614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©Deepening Understanding LTD </a:t>
            </a:r>
            <a:r>
              <a:rPr kumimoji="0" lang="en-GB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2020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3" name="Control 1"/>
          <p:cNvSpPr>
            <a:spLocks noChangeArrowheads="1" noChangeShapeType="1"/>
          </p:cNvSpPr>
          <p:nvPr/>
        </p:nvSpPr>
        <p:spPr bwMode="auto">
          <a:xfrm>
            <a:off x="6868305" y="5803060"/>
            <a:ext cx="4163005" cy="2823145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D344B2F3-D856-4E90-8D1C-32DED7887054}"/>
              </a:ext>
            </a:extLst>
          </p:cNvPr>
          <p:cNvSpPr/>
          <p:nvPr/>
        </p:nvSpPr>
        <p:spPr>
          <a:xfrm>
            <a:off x="-1" y="1202177"/>
            <a:ext cx="12185471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 smtClean="0">
                <a:solidFill>
                  <a:prstClr val="black"/>
                </a:solidFill>
                <a:latin typeface="Century Gothic" panose="020B0502020202020204" pitchFamily="34" charset="0"/>
              </a:rPr>
              <a:t>Match the equivalent calculations.</a:t>
            </a:r>
            <a:endParaRPr kumimoji="0" lang="en-GB" sz="2800" b="0" i="0" u="none" strike="noStrike" kern="1200" cap="none" spc="0" normalizeH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200058" y="2032623"/>
            <a:ext cx="2657434" cy="1250197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200058" y="4150047"/>
            <a:ext cx="2657434" cy="1250197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3244875" y="2032623"/>
            <a:ext cx="2657434" cy="1250197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b="1" noProof="0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Three </a:t>
            </a:r>
            <a:r>
              <a:rPr lang="en-GB" sz="2800" b="1" noProof="0" dirty="0" err="1" smtClean="0">
                <a:solidFill>
                  <a:schemeClr val="tx1"/>
                </a:solidFill>
                <a:latin typeface="Century Gothic" panose="020B0502020202020204" pitchFamily="34" charset="0"/>
              </a:rPr>
              <a:t>multipl</a:t>
            </a:r>
            <a:r>
              <a:rPr lang="en-GB" sz="2800" b="1" dirty="0" err="1" smtClean="0">
                <a:solidFill>
                  <a:schemeClr val="tx1"/>
                </a:solidFill>
                <a:latin typeface="Century Gothic" panose="020B0502020202020204" pitchFamily="34" charset="0"/>
              </a:rPr>
              <a:t>ied</a:t>
            </a:r>
            <a:r>
              <a:rPr lang="en-GB" sz="28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 by two thirds</a:t>
            </a:r>
            <a:endParaRPr kumimoji="0" lang="en-GB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anose="020B0502020202020204" pitchFamily="34" charset="0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3244875" y="4150047"/>
            <a:ext cx="2657434" cy="1250197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anose="020B0502020202020204" pitchFamily="34" charset="0"/>
              </a:rPr>
              <a:t>Twenty lots of three fifths</a:t>
            </a:r>
            <a:endParaRPr kumimoji="0" lang="en-GB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anose="020B0502020202020204" pitchFamily="34" charset="0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6289692" y="2032623"/>
            <a:ext cx="2657434" cy="1250197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6289692" y="4118489"/>
            <a:ext cx="2657434" cy="1250197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9334508" y="2032623"/>
            <a:ext cx="2657434" cy="1250197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9334508" y="4118489"/>
            <a:ext cx="2657434" cy="1250197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anose="020B0502020202020204" pitchFamily="34" charset="0"/>
              </a:rPr>
              <a:t>Twelve times five sixths</a:t>
            </a:r>
            <a:endParaRPr kumimoji="0" lang="en-GB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anose="020B0502020202020204" pitchFamily="34" charset="0"/>
            </a:endParaRPr>
          </a:p>
        </p:txBody>
      </p:sp>
      <p:graphicFrame>
        <p:nvGraphicFramePr>
          <p:cNvPr id="22" name="Table 2">
            <a:extLst>
              <a:ext uri="{FF2B5EF4-FFF2-40B4-BE49-F238E27FC236}">
                <a16:creationId xmlns:a16="http://schemas.microsoft.com/office/drawing/2014/main" id="{5E3FBD4A-6253-44E9-A70D-17B8D23504A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93000822"/>
              </p:ext>
            </p:extLst>
          </p:nvPr>
        </p:nvGraphicFramePr>
        <p:xfrm>
          <a:off x="618557" y="2216579"/>
          <a:ext cx="1065864" cy="93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65864">
                  <a:extLst>
                    <a:ext uri="{9D8B030D-6E8A-4147-A177-3AD203B41FA5}">
                      <a16:colId xmlns:a16="http://schemas.microsoft.com/office/drawing/2014/main" val="3274301123"/>
                    </a:ext>
                  </a:extLst>
                </a:gridCol>
              </a:tblGrid>
              <a:tr h="93600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 smtClean="0">
                          <a:latin typeface="Century Gothic" panose="020B0502020202020204" pitchFamily="34" charset="0"/>
                        </a:rPr>
                        <a:t>15 x </a:t>
                      </a:r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476023391"/>
                  </a:ext>
                </a:extLst>
              </a:tr>
            </a:tbl>
          </a:graphicData>
        </a:graphic>
      </p:graphicFrame>
      <p:graphicFrame>
        <p:nvGraphicFramePr>
          <p:cNvPr id="25" name="Table 2">
            <a:extLst>
              <a:ext uri="{FF2B5EF4-FFF2-40B4-BE49-F238E27FC236}">
                <a16:creationId xmlns:a16="http://schemas.microsoft.com/office/drawing/2014/main" id="{5E3FBD4A-6253-44E9-A70D-17B8D23504A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5236847"/>
              </p:ext>
            </p:extLst>
          </p:nvPr>
        </p:nvGraphicFramePr>
        <p:xfrm>
          <a:off x="6708190" y="4300933"/>
          <a:ext cx="1820436" cy="93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40436">
                  <a:extLst>
                    <a:ext uri="{9D8B030D-6E8A-4147-A177-3AD203B41FA5}">
                      <a16:colId xmlns:a16="http://schemas.microsoft.com/office/drawing/2014/main" val="2355588598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495427717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274301123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 smtClean="0">
                          <a:latin typeface="Century Gothic" panose="020B0502020202020204" pitchFamily="34" charset="0"/>
                        </a:rPr>
                        <a:t>of</a:t>
                      </a:r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 smtClean="0">
                          <a:latin typeface="Century Gothic" panose="020B0502020202020204" pitchFamily="34" charset="0"/>
                        </a:rPr>
                        <a:t>15</a:t>
                      </a:r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476023391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32700153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6030117"/>
              </p:ext>
            </p:extLst>
          </p:nvPr>
        </p:nvGraphicFramePr>
        <p:xfrm>
          <a:off x="1632402" y="2216579"/>
          <a:ext cx="740436" cy="93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40436">
                  <a:extLst>
                    <a:ext uri="{9D8B030D-6E8A-4147-A177-3AD203B41FA5}">
                      <a16:colId xmlns:a16="http://schemas.microsoft.com/office/drawing/2014/main" val="1835157670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985727254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773512666"/>
                  </a:ext>
                </a:extLst>
              </a:tr>
            </a:tbl>
          </a:graphicData>
        </a:graphic>
      </p:graphicFrame>
      <p:graphicFrame>
        <p:nvGraphicFramePr>
          <p:cNvPr id="26" name="Table 2">
            <a:extLst>
              <a:ext uri="{FF2B5EF4-FFF2-40B4-BE49-F238E27FC236}">
                <a16:creationId xmlns:a16="http://schemas.microsoft.com/office/drawing/2014/main" id="{5E3FBD4A-6253-44E9-A70D-17B8D23504A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6038185"/>
              </p:ext>
            </p:extLst>
          </p:nvPr>
        </p:nvGraphicFramePr>
        <p:xfrm>
          <a:off x="618557" y="4308660"/>
          <a:ext cx="1820436" cy="93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40436">
                  <a:extLst>
                    <a:ext uri="{9D8B030D-6E8A-4147-A177-3AD203B41FA5}">
                      <a16:colId xmlns:a16="http://schemas.microsoft.com/office/drawing/2014/main" val="2355588598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495427717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274301123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 smtClean="0">
                          <a:latin typeface="Century Gothic" panose="020B0502020202020204" pitchFamily="34" charset="0"/>
                        </a:rPr>
                        <a:t>of</a:t>
                      </a:r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 smtClean="0">
                          <a:latin typeface="Century Gothic" panose="020B0502020202020204" pitchFamily="34" charset="0"/>
                        </a:rPr>
                        <a:t>3</a:t>
                      </a:r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476023391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32700153"/>
                  </a:ext>
                </a:extLst>
              </a:tr>
            </a:tbl>
          </a:graphicData>
        </a:graphic>
      </p:graphicFrame>
      <p:graphicFrame>
        <p:nvGraphicFramePr>
          <p:cNvPr id="27" name="Table 2">
            <a:extLst>
              <a:ext uri="{FF2B5EF4-FFF2-40B4-BE49-F238E27FC236}">
                <a16:creationId xmlns:a16="http://schemas.microsoft.com/office/drawing/2014/main" id="{5E3FBD4A-6253-44E9-A70D-17B8D23504A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6718859"/>
              </p:ext>
            </p:extLst>
          </p:nvPr>
        </p:nvGraphicFramePr>
        <p:xfrm>
          <a:off x="6708190" y="2192759"/>
          <a:ext cx="1820436" cy="93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40436">
                  <a:extLst>
                    <a:ext uri="{9D8B030D-6E8A-4147-A177-3AD203B41FA5}">
                      <a16:colId xmlns:a16="http://schemas.microsoft.com/office/drawing/2014/main" val="2355588598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495427717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274301123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 smtClean="0">
                          <a:latin typeface="Century Gothic" panose="020B0502020202020204" pitchFamily="34" charset="0"/>
                        </a:rPr>
                        <a:t>of</a:t>
                      </a:r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 smtClean="0">
                          <a:latin typeface="Century Gothic" panose="020B0502020202020204" pitchFamily="34" charset="0"/>
                        </a:rPr>
                        <a:t>20</a:t>
                      </a:r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476023391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32700153"/>
                  </a:ext>
                </a:extLst>
              </a:tr>
            </a:tbl>
          </a:graphicData>
        </a:graphic>
      </p:graphicFrame>
      <p:graphicFrame>
        <p:nvGraphicFramePr>
          <p:cNvPr id="28" name="Table 2">
            <a:extLst>
              <a:ext uri="{FF2B5EF4-FFF2-40B4-BE49-F238E27FC236}">
                <a16:creationId xmlns:a16="http://schemas.microsoft.com/office/drawing/2014/main" id="{5E3FBD4A-6253-44E9-A70D-17B8D23504A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3723989"/>
              </p:ext>
            </p:extLst>
          </p:nvPr>
        </p:nvGraphicFramePr>
        <p:xfrm>
          <a:off x="9768823" y="2192759"/>
          <a:ext cx="1820436" cy="93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40436">
                  <a:extLst>
                    <a:ext uri="{9D8B030D-6E8A-4147-A177-3AD203B41FA5}">
                      <a16:colId xmlns:a16="http://schemas.microsoft.com/office/drawing/2014/main" val="2355588598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495427717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274301123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 smtClean="0">
                          <a:latin typeface="Century Gothic" panose="020B0502020202020204" pitchFamily="34" charset="0"/>
                        </a:rPr>
                        <a:t>of</a:t>
                      </a:r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 smtClean="0">
                          <a:latin typeface="Century Gothic" panose="020B0502020202020204" pitchFamily="34" charset="0"/>
                        </a:rPr>
                        <a:t>12</a:t>
                      </a:r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476023391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3270015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33690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5FB8E59A-7B57-4B99-8CC4-21BC88A6182A}"/>
              </a:ext>
            </a:extLst>
          </p:cNvPr>
          <p:cNvSpPr/>
          <p:nvPr/>
        </p:nvSpPr>
        <p:spPr>
          <a:xfrm>
            <a:off x="1463960" y="307439"/>
            <a:ext cx="9272338" cy="728516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3600" b="1" dirty="0">
                <a:solidFill>
                  <a:schemeClr val="tx1"/>
                </a:solidFill>
                <a:latin typeface="Century Gothic" panose="020B0502020202020204" pitchFamily="34" charset="0"/>
              </a:rPr>
              <a:t>Let’s develop our learning</a:t>
            </a:r>
            <a:endParaRPr lang="en-GB" sz="5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3981F-4871-4AE4-A793-E45B90BF02AE}"/>
              </a:ext>
            </a:extLst>
          </p:cNvPr>
          <p:cNvSpPr/>
          <p:nvPr/>
        </p:nvSpPr>
        <p:spPr>
          <a:xfrm>
            <a:off x="-6529" y="6186303"/>
            <a:ext cx="12192000" cy="5942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D344B2F3-D856-4E90-8D1C-32DED7887054}"/>
              </a:ext>
            </a:extLst>
          </p:cNvPr>
          <p:cNvSpPr/>
          <p:nvPr/>
        </p:nvSpPr>
        <p:spPr>
          <a:xfrm>
            <a:off x="-6528" y="1205774"/>
            <a:ext cx="12198528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 err="1" smtClean="0">
                <a:latin typeface="Century Gothic" panose="020B0502020202020204" pitchFamily="34" charset="0"/>
              </a:rPr>
              <a:t>Ranjit</a:t>
            </a:r>
            <a:r>
              <a:rPr lang="en-GB" sz="2800" dirty="0" smtClean="0">
                <a:latin typeface="Century Gothic" panose="020B0502020202020204" pitchFamily="34" charset="0"/>
              </a:rPr>
              <a:t> is calculating two thirds of twelve.</a:t>
            </a:r>
          </a:p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 </a:t>
            </a:r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He thinks that using bar models is the easiest method…</a:t>
            </a:r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Do you agree with him? Explain your reasoning!</a:t>
            </a:r>
            <a:endParaRPr lang="en-GB" sz="2800" dirty="0">
              <a:latin typeface="Century Gothic" panose="020B0502020202020204" pitchFamily="34" charset="0"/>
            </a:endParaRPr>
          </a:p>
        </p:txBody>
      </p:sp>
      <p:pic>
        <p:nvPicPr>
          <p:cNvPr id="9" name="Picture 2" descr="https://www.deepeningunderstanding.co.uk/wp-content/uploads/2016/11/DU-logo.png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53" y="6110429"/>
            <a:ext cx="763965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1">
            <a:extLst>
              <a:ext uri="{FF2B5EF4-FFF2-40B4-BE49-F238E27FC236}">
                <a16:creationId xmlns:a16="http://schemas.microsoft.com/office/drawing/2014/main" id="{80DE48FF-7871-4CC4-9B74-EB4C8BDDAF0C}"/>
              </a:ext>
            </a:extLst>
          </p:cNvPr>
          <p:cNvSpPr txBox="1"/>
          <p:nvPr/>
        </p:nvSpPr>
        <p:spPr>
          <a:xfrm>
            <a:off x="3807341" y="6358092"/>
            <a:ext cx="4614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©Deepening Understanding LTD </a:t>
            </a:r>
            <a:r>
              <a:rPr lang="en-GB" sz="12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2020</a:t>
            </a:r>
            <a:endParaRPr lang="en-GB" sz="12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26" name="Table 3">
            <a:extLst>
              <a:ext uri="{FF2B5EF4-FFF2-40B4-BE49-F238E27FC236}">
                <a16:creationId xmlns:a16="http://schemas.microsoft.com/office/drawing/2014/main" id="{40FBCA62-D9B4-426F-9943-336BC2E07E7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8668465"/>
              </p:ext>
            </p:extLst>
          </p:nvPr>
        </p:nvGraphicFramePr>
        <p:xfrm>
          <a:off x="3947848" y="2778106"/>
          <a:ext cx="3272589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0863">
                  <a:extLst>
                    <a:ext uri="{9D8B030D-6E8A-4147-A177-3AD203B41FA5}">
                      <a16:colId xmlns:a16="http://schemas.microsoft.com/office/drawing/2014/main" val="3576679572"/>
                    </a:ext>
                  </a:extLst>
                </a:gridCol>
                <a:gridCol w="1090863">
                  <a:extLst>
                    <a:ext uri="{9D8B030D-6E8A-4147-A177-3AD203B41FA5}">
                      <a16:colId xmlns:a16="http://schemas.microsoft.com/office/drawing/2014/main" val="2936722974"/>
                    </a:ext>
                  </a:extLst>
                </a:gridCol>
                <a:gridCol w="1090863">
                  <a:extLst>
                    <a:ext uri="{9D8B030D-6E8A-4147-A177-3AD203B41FA5}">
                      <a16:colId xmlns:a16="http://schemas.microsoft.com/office/drawing/2014/main" val="353695988"/>
                    </a:ext>
                  </a:extLst>
                </a:gridCol>
              </a:tblGrid>
              <a:tr h="422295"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46807590"/>
                  </a:ext>
                </a:extLst>
              </a:tr>
            </a:tbl>
          </a:graphicData>
        </a:graphic>
      </p:graphicFrame>
      <p:graphicFrame>
        <p:nvGraphicFramePr>
          <p:cNvPr id="13" name="Table 3">
            <a:extLst>
              <a:ext uri="{FF2B5EF4-FFF2-40B4-BE49-F238E27FC236}">
                <a16:creationId xmlns:a16="http://schemas.microsoft.com/office/drawing/2014/main" id="{40FBCA62-D9B4-426F-9943-336BC2E07E7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9661656"/>
              </p:ext>
            </p:extLst>
          </p:nvPr>
        </p:nvGraphicFramePr>
        <p:xfrm>
          <a:off x="3947848" y="3452816"/>
          <a:ext cx="3272589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0863">
                  <a:extLst>
                    <a:ext uri="{9D8B030D-6E8A-4147-A177-3AD203B41FA5}">
                      <a16:colId xmlns:a16="http://schemas.microsoft.com/office/drawing/2014/main" val="3576679572"/>
                    </a:ext>
                  </a:extLst>
                </a:gridCol>
                <a:gridCol w="1090863">
                  <a:extLst>
                    <a:ext uri="{9D8B030D-6E8A-4147-A177-3AD203B41FA5}">
                      <a16:colId xmlns:a16="http://schemas.microsoft.com/office/drawing/2014/main" val="2936722974"/>
                    </a:ext>
                  </a:extLst>
                </a:gridCol>
                <a:gridCol w="1090863">
                  <a:extLst>
                    <a:ext uri="{9D8B030D-6E8A-4147-A177-3AD203B41FA5}">
                      <a16:colId xmlns:a16="http://schemas.microsoft.com/office/drawing/2014/main" val="353695988"/>
                    </a:ext>
                  </a:extLst>
                </a:gridCol>
              </a:tblGrid>
              <a:tr h="422295"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46807590"/>
                  </a:ext>
                </a:extLst>
              </a:tr>
            </a:tbl>
          </a:graphicData>
        </a:graphic>
      </p:graphicFrame>
      <p:graphicFrame>
        <p:nvGraphicFramePr>
          <p:cNvPr id="14" name="Table 3">
            <a:extLst>
              <a:ext uri="{FF2B5EF4-FFF2-40B4-BE49-F238E27FC236}">
                <a16:creationId xmlns:a16="http://schemas.microsoft.com/office/drawing/2014/main" id="{40FBCA62-D9B4-426F-9943-336BC2E07E7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3177896"/>
              </p:ext>
            </p:extLst>
          </p:nvPr>
        </p:nvGraphicFramePr>
        <p:xfrm>
          <a:off x="3947848" y="4127526"/>
          <a:ext cx="3272589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0863">
                  <a:extLst>
                    <a:ext uri="{9D8B030D-6E8A-4147-A177-3AD203B41FA5}">
                      <a16:colId xmlns:a16="http://schemas.microsoft.com/office/drawing/2014/main" val="3576679572"/>
                    </a:ext>
                  </a:extLst>
                </a:gridCol>
                <a:gridCol w="1090863">
                  <a:extLst>
                    <a:ext uri="{9D8B030D-6E8A-4147-A177-3AD203B41FA5}">
                      <a16:colId xmlns:a16="http://schemas.microsoft.com/office/drawing/2014/main" val="2936722974"/>
                    </a:ext>
                  </a:extLst>
                </a:gridCol>
                <a:gridCol w="1090863">
                  <a:extLst>
                    <a:ext uri="{9D8B030D-6E8A-4147-A177-3AD203B41FA5}">
                      <a16:colId xmlns:a16="http://schemas.microsoft.com/office/drawing/2014/main" val="353695988"/>
                    </a:ext>
                  </a:extLst>
                </a:gridCol>
              </a:tblGrid>
              <a:tr h="422295"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46807590"/>
                  </a:ext>
                </a:extLst>
              </a:tr>
            </a:tbl>
          </a:graphicData>
        </a:graphic>
      </p:graphicFrame>
      <p:graphicFrame>
        <p:nvGraphicFramePr>
          <p:cNvPr id="15" name="Table 3">
            <a:extLst>
              <a:ext uri="{FF2B5EF4-FFF2-40B4-BE49-F238E27FC236}">
                <a16:creationId xmlns:a16="http://schemas.microsoft.com/office/drawing/2014/main" id="{40FBCA62-D9B4-426F-9943-336BC2E07E7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5709893"/>
              </p:ext>
            </p:extLst>
          </p:nvPr>
        </p:nvGraphicFramePr>
        <p:xfrm>
          <a:off x="3947848" y="4802237"/>
          <a:ext cx="3272589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0863">
                  <a:extLst>
                    <a:ext uri="{9D8B030D-6E8A-4147-A177-3AD203B41FA5}">
                      <a16:colId xmlns:a16="http://schemas.microsoft.com/office/drawing/2014/main" val="3576679572"/>
                    </a:ext>
                  </a:extLst>
                </a:gridCol>
                <a:gridCol w="1090863">
                  <a:extLst>
                    <a:ext uri="{9D8B030D-6E8A-4147-A177-3AD203B41FA5}">
                      <a16:colId xmlns:a16="http://schemas.microsoft.com/office/drawing/2014/main" val="2936722974"/>
                    </a:ext>
                  </a:extLst>
                </a:gridCol>
                <a:gridCol w="1090863">
                  <a:extLst>
                    <a:ext uri="{9D8B030D-6E8A-4147-A177-3AD203B41FA5}">
                      <a16:colId xmlns:a16="http://schemas.microsoft.com/office/drawing/2014/main" val="353695988"/>
                    </a:ext>
                  </a:extLst>
                </a:gridCol>
              </a:tblGrid>
              <a:tr h="422295"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46807590"/>
                  </a:ext>
                </a:extLst>
              </a:tr>
            </a:tbl>
          </a:graphicData>
        </a:graphic>
      </p:graphicFrame>
      <p:graphicFrame>
        <p:nvGraphicFramePr>
          <p:cNvPr id="16" name="Table 3">
            <a:extLst>
              <a:ext uri="{FF2B5EF4-FFF2-40B4-BE49-F238E27FC236}">
                <a16:creationId xmlns:a16="http://schemas.microsoft.com/office/drawing/2014/main" id="{40FBCA62-D9B4-426F-9943-336BC2E07E7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8391797"/>
              </p:ext>
            </p:extLst>
          </p:nvPr>
        </p:nvGraphicFramePr>
        <p:xfrm>
          <a:off x="7637533" y="2778106"/>
          <a:ext cx="3272589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0863">
                  <a:extLst>
                    <a:ext uri="{9D8B030D-6E8A-4147-A177-3AD203B41FA5}">
                      <a16:colId xmlns:a16="http://schemas.microsoft.com/office/drawing/2014/main" val="3576679572"/>
                    </a:ext>
                  </a:extLst>
                </a:gridCol>
                <a:gridCol w="1090863">
                  <a:extLst>
                    <a:ext uri="{9D8B030D-6E8A-4147-A177-3AD203B41FA5}">
                      <a16:colId xmlns:a16="http://schemas.microsoft.com/office/drawing/2014/main" val="2936722974"/>
                    </a:ext>
                  </a:extLst>
                </a:gridCol>
                <a:gridCol w="1090863">
                  <a:extLst>
                    <a:ext uri="{9D8B030D-6E8A-4147-A177-3AD203B41FA5}">
                      <a16:colId xmlns:a16="http://schemas.microsoft.com/office/drawing/2014/main" val="353695988"/>
                    </a:ext>
                  </a:extLst>
                </a:gridCol>
              </a:tblGrid>
              <a:tr h="422295"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46807590"/>
                  </a:ext>
                </a:extLst>
              </a:tr>
            </a:tbl>
          </a:graphicData>
        </a:graphic>
      </p:graphicFrame>
      <p:graphicFrame>
        <p:nvGraphicFramePr>
          <p:cNvPr id="17" name="Table 3">
            <a:extLst>
              <a:ext uri="{FF2B5EF4-FFF2-40B4-BE49-F238E27FC236}">
                <a16:creationId xmlns:a16="http://schemas.microsoft.com/office/drawing/2014/main" id="{40FBCA62-D9B4-426F-9943-336BC2E07E7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9656983"/>
              </p:ext>
            </p:extLst>
          </p:nvPr>
        </p:nvGraphicFramePr>
        <p:xfrm>
          <a:off x="7637533" y="3452816"/>
          <a:ext cx="3272589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0863">
                  <a:extLst>
                    <a:ext uri="{9D8B030D-6E8A-4147-A177-3AD203B41FA5}">
                      <a16:colId xmlns:a16="http://schemas.microsoft.com/office/drawing/2014/main" val="3576679572"/>
                    </a:ext>
                  </a:extLst>
                </a:gridCol>
                <a:gridCol w="1090863">
                  <a:extLst>
                    <a:ext uri="{9D8B030D-6E8A-4147-A177-3AD203B41FA5}">
                      <a16:colId xmlns:a16="http://schemas.microsoft.com/office/drawing/2014/main" val="2936722974"/>
                    </a:ext>
                  </a:extLst>
                </a:gridCol>
                <a:gridCol w="1090863">
                  <a:extLst>
                    <a:ext uri="{9D8B030D-6E8A-4147-A177-3AD203B41FA5}">
                      <a16:colId xmlns:a16="http://schemas.microsoft.com/office/drawing/2014/main" val="353695988"/>
                    </a:ext>
                  </a:extLst>
                </a:gridCol>
              </a:tblGrid>
              <a:tr h="422295"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46807590"/>
                  </a:ext>
                </a:extLst>
              </a:tr>
            </a:tbl>
          </a:graphicData>
        </a:graphic>
      </p:graphicFrame>
      <p:graphicFrame>
        <p:nvGraphicFramePr>
          <p:cNvPr id="18" name="Table 3">
            <a:extLst>
              <a:ext uri="{FF2B5EF4-FFF2-40B4-BE49-F238E27FC236}">
                <a16:creationId xmlns:a16="http://schemas.microsoft.com/office/drawing/2014/main" id="{40FBCA62-D9B4-426F-9943-336BC2E07E7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4328459"/>
              </p:ext>
            </p:extLst>
          </p:nvPr>
        </p:nvGraphicFramePr>
        <p:xfrm>
          <a:off x="7637533" y="4127526"/>
          <a:ext cx="3272589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0863">
                  <a:extLst>
                    <a:ext uri="{9D8B030D-6E8A-4147-A177-3AD203B41FA5}">
                      <a16:colId xmlns:a16="http://schemas.microsoft.com/office/drawing/2014/main" val="3576679572"/>
                    </a:ext>
                  </a:extLst>
                </a:gridCol>
                <a:gridCol w="1090863">
                  <a:extLst>
                    <a:ext uri="{9D8B030D-6E8A-4147-A177-3AD203B41FA5}">
                      <a16:colId xmlns:a16="http://schemas.microsoft.com/office/drawing/2014/main" val="2936722974"/>
                    </a:ext>
                  </a:extLst>
                </a:gridCol>
                <a:gridCol w="1090863">
                  <a:extLst>
                    <a:ext uri="{9D8B030D-6E8A-4147-A177-3AD203B41FA5}">
                      <a16:colId xmlns:a16="http://schemas.microsoft.com/office/drawing/2014/main" val="353695988"/>
                    </a:ext>
                  </a:extLst>
                </a:gridCol>
              </a:tblGrid>
              <a:tr h="422295"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46807590"/>
                  </a:ext>
                </a:extLst>
              </a:tr>
            </a:tbl>
          </a:graphicData>
        </a:graphic>
      </p:graphicFrame>
      <p:graphicFrame>
        <p:nvGraphicFramePr>
          <p:cNvPr id="19" name="Table 3">
            <a:extLst>
              <a:ext uri="{FF2B5EF4-FFF2-40B4-BE49-F238E27FC236}">
                <a16:creationId xmlns:a16="http://schemas.microsoft.com/office/drawing/2014/main" id="{40FBCA62-D9B4-426F-9943-336BC2E07E7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7196156"/>
              </p:ext>
            </p:extLst>
          </p:nvPr>
        </p:nvGraphicFramePr>
        <p:xfrm>
          <a:off x="7637533" y="4802237"/>
          <a:ext cx="3272589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0863">
                  <a:extLst>
                    <a:ext uri="{9D8B030D-6E8A-4147-A177-3AD203B41FA5}">
                      <a16:colId xmlns:a16="http://schemas.microsoft.com/office/drawing/2014/main" val="3576679572"/>
                    </a:ext>
                  </a:extLst>
                </a:gridCol>
                <a:gridCol w="1090863">
                  <a:extLst>
                    <a:ext uri="{9D8B030D-6E8A-4147-A177-3AD203B41FA5}">
                      <a16:colId xmlns:a16="http://schemas.microsoft.com/office/drawing/2014/main" val="2936722974"/>
                    </a:ext>
                  </a:extLst>
                </a:gridCol>
                <a:gridCol w="1090863">
                  <a:extLst>
                    <a:ext uri="{9D8B030D-6E8A-4147-A177-3AD203B41FA5}">
                      <a16:colId xmlns:a16="http://schemas.microsoft.com/office/drawing/2014/main" val="353695988"/>
                    </a:ext>
                  </a:extLst>
                </a:gridCol>
              </a:tblGrid>
              <a:tr h="422295"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46807590"/>
                  </a:ext>
                </a:extLst>
              </a:tr>
            </a:tbl>
          </a:graphicData>
        </a:graphic>
      </p:graphicFrame>
      <p:pic>
        <p:nvPicPr>
          <p:cNvPr id="20" name="Picture 3" descr="27145461_468214916908565_128156848_o">
            <a:extLst>
              <a:ext uri="{FF2B5EF4-FFF2-40B4-BE49-F238E27FC236}">
                <a16:creationId xmlns:a16="http://schemas.microsoft.com/office/drawing/2014/main" id="{27EAEF8D-9E36-4715-8503-9B6DCD9DB6C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431" t="57367" r="39868" b="24997"/>
          <a:stretch/>
        </p:blipFill>
        <p:spPr bwMode="auto">
          <a:xfrm>
            <a:off x="1221048" y="2560390"/>
            <a:ext cx="2455578" cy="2869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3376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F42A8559-181C-4E7E-BCC0-148EBFA93740}"/>
              </a:ext>
            </a:extLst>
          </p:cNvPr>
          <p:cNvSpPr/>
          <p:nvPr/>
        </p:nvSpPr>
        <p:spPr>
          <a:xfrm>
            <a:off x="-4130" y="77493"/>
            <a:ext cx="12192000" cy="1403324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/>
          </a:p>
        </p:txBody>
      </p:sp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5FB8E59A-7B57-4B99-8CC4-21BC88A6182A}"/>
              </a:ext>
            </a:extLst>
          </p:cNvPr>
          <p:cNvSpPr/>
          <p:nvPr/>
        </p:nvSpPr>
        <p:spPr>
          <a:xfrm>
            <a:off x="1462456" y="1176320"/>
            <a:ext cx="9272338" cy="728516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sp>
        <p:nvSpPr>
          <p:cNvPr id="7" name="TextBox 4">
            <a:extLst>
              <a:ext uri="{FF2B5EF4-FFF2-40B4-BE49-F238E27FC236}">
                <a16:creationId xmlns:a16="http://schemas.microsoft.com/office/drawing/2014/main" id="{B54EBE31-22BE-420A-AEAD-3A55913DF39A}"/>
              </a:ext>
            </a:extLst>
          </p:cNvPr>
          <p:cNvSpPr txBox="1"/>
          <p:nvPr/>
        </p:nvSpPr>
        <p:spPr>
          <a:xfrm>
            <a:off x="-24446" y="160277"/>
            <a:ext cx="12191999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6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Independent Task</a:t>
            </a: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3600" b="1" dirty="0">
                <a:latin typeface="Century Gothic" panose="020B0502020202020204" pitchFamily="34" charset="0"/>
              </a:rPr>
              <a:t>Let’s showcase our learning</a:t>
            </a:r>
            <a:endParaRPr lang="en-GB" sz="5400" b="1" dirty="0">
              <a:latin typeface="Century Gothic" panose="020B0502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3981F-4871-4AE4-A793-E45B90BF02AE}"/>
              </a:ext>
            </a:extLst>
          </p:cNvPr>
          <p:cNvSpPr/>
          <p:nvPr/>
        </p:nvSpPr>
        <p:spPr>
          <a:xfrm>
            <a:off x="-6529" y="6186303"/>
            <a:ext cx="12192000" cy="5942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/>
          </a:p>
        </p:txBody>
      </p:sp>
      <p:pic>
        <p:nvPicPr>
          <p:cNvPr id="11" name="Picture 2" descr="https://www.deepeningunderstanding.co.uk/wp-content/uploads/2016/11/DU-logo.png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53" y="6110429"/>
            <a:ext cx="763965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">
            <a:extLst>
              <a:ext uri="{FF2B5EF4-FFF2-40B4-BE49-F238E27FC236}">
                <a16:creationId xmlns:a16="http://schemas.microsoft.com/office/drawing/2014/main" id="{80DE48FF-7871-4CC4-9B74-EB4C8BDDAF0C}"/>
              </a:ext>
            </a:extLst>
          </p:cNvPr>
          <p:cNvSpPr txBox="1"/>
          <p:nvPr/>
        </p:nvSpPr>
        <p:spPr>
          <a:xfrm>
            <a:off x="3807341" y="6358092"/>
            <a:ext cx="4614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©Deepening Understanding LTD 2019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0510" y="2372295"/>
            <a:ext cx="3456000" cy="2440871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12274" y="2777360"/>
            <a:ext cx="3456000" cy="2432842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41832" y="3273131"/>
            <a:ext cx="3456000" cy="2438189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34039" y="3127714"/>
            <a:ext cx="3456000" cy="2443100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224837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5FB8E59A-7B57-4B99-8CC4-21BC88A6182A}"/>
              </a:ext>
            </a:extLst>
          </p:cNvPr>
          <p:cNvSpPr/>
          <p:nvPr/>
        </p:nvSpPr>
        <p:spPr>
          <a:xfrm>
            <a:off x="1463960" y="307439"/>
            <a:ext cx="9272338" cy="728516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36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Exit task – Dong Nao </a:t>
            </a:r>
            <a:r>
              <a:rPr lang="en-GB" sz="3600" b="1" dirty="0" err="1">
                <a:solidFill>
                  <a:schemeClr val="tx1"/>
                </a:solidFill>
                <a:latin typeface="Century Gothic" panose="020B0502020202020204" pitchFamily="34" charset="0"/>
              </a:rPr>
              <a:t>Jin</a:t>
            </a:r>
            <a:endParaRPr lang="en-GB" sz="5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3981F-4871-4AE4-A793-E45B90BF02AE}"/>
              </a:ext>
            </a:extLst>
          </p:cNvPr>
          <p:cNvSpPr/>
          <p:nvPr/>
        </p:nvSpPr>
        <p:spPr>
          <a:xfrm>
            <a:off x="-6529" y="6186303"/>
            <a:ext cx="12192000" cy="5942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/>
          </a:p>
        </p:txBody>
      </p:sp>
      <p:pic>
        <p:nvPicPr>
          <p:cNvPr id="9" name="Picture 2" descr="https://www.deepeningunderstanding.co.uk/wp-content/uploads/2016/11/DU-logo.png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53" y="6110429"/>
            <a:ext cx="763965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1">
            <a:extLst>
              <a:ext uri="{FF2B5EF4-FFF2-40B4-BE49-F238E27FC236}">
                <a16:creationId xmlns:a16="http://schemas.microsoft.com/office/drawing/2014/main" id="{80DE48FF-7871-4CC4-9B74-EB4C8BDDAF0C}"/>
              </a:ext>
            </a:extLst>
          </p:cNvPr>
          <p:cNvSpPr txBox="1"/>
          <p:nvPr/>
        </p:nvSpPr>
        <p:spPr>
          <a:xfrm>
            <a:off x="3807341" y="6358092"/>
            <a:ext cx="4614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©Deepening Understanding LTD 2019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427FDD7-F919-4FED-A7F3-0AF5B362CC52}"/>
              </a:ext>
            </a:extLst>
          </p:cNvPr>
          <p:cNvSpPr/>
          <p:nvPr/>
        </p:nvSpPr>
        <p:spPr>
          <a:xfrm>
            <a:off x="0" y="1205774"/>
            <a:ext cx="1218547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How many different ways can you complete the statement?</a:t>
            </a:r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</p:txBody>
      </p:sp>
      <p:sp>
        <p:nvSpPr>
          <p:cNvPr id="46" name="Rectangle: Rounded Corners 24">
            <a:extLst>
              <a:ext uri="{FF2B5EF4-FFF2-40B4-BE49-F238E27FC236}">
                <a16:creationId xmlns:a16="http://schemas.microsoft.com/office/drawing/2014/main" id="{196CAC51-5E6A-415E-9A38-6B79DBC87F2E}"/>
              </a:ext>
            </a:extLst>
          </p:cNvPr>
          <p:cNvSpPr/>
          <p:nvPr/>
        </p:nvSpPr>
        <p:spPr>
          <a:xfrm>
            <a:off x="2169736" y="2888213"/>
            <a:ext cx="1234962" cy="1164495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5715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2670761" y="3085740"/>
            <a:ext cx="6894341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b="1" dirty="0" smtClean="0">
                <a:latin typeface="Century Gothic" panose="020B0502020202020204" pitchFamily="34" charset="0"/>
              </a:rPr>
              <a:t>of 36 =           x 36 =</a:t>
            </a:r>
            <a:endParaRPr lang="en-GB" sz="4400" b="1" dirty="0">
              <a:latin typeface="Century Gothic" panose="020B0502020202020204" pitchFamily="34" charset="0"/>
            </a:endParaRPr>
          </a:p>
        </p:txBody>
      </p:sp>
      <p:sp>
        <p:nvSpPr>
          <p:cNvPr id="47" name="Rectangle: Rounded Corners 41">
            <a:extLst>
              <a:ext uri="{FF2B5EF4-FFF2-40B4-BE49-F238E27FC236}">
                <a16:creationId xmlns:a16="http://schemas.microsoft.com/office/drawing/2014/main" id="{88A1D0D8-A5C1-4AC6-A487-07401755D87E}"/>
              </a:ext>
            </a:extLst>
          </p:cNvPr>
          <p:cNvSpPr/>
          <p:nvPr/>
        </p:nvSpPr>
        <p:spPr>
          <a:xfrm>
            <a:off x="5564328" y="2889434"/>
            <a:ext cx="1281600" cy="1162053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22" name="Rectangle: Rounded Corners 24">
            <a:extLst>
              <a:ext uri="{FF2B5EF4-FFF2-40B4-BE49-F238E27FC236}">
                <a16:creationId xmlns:a16="http://schemas.microsoft.com/office/drawing/2014/main" id="{196CAC51-5E6A-415E-9A38-6B79DBC87F2E}"/>
              </a:ext>
            </a:extLst>
          </p:cNvPr>
          <p:cNvSpPr/>
          <p:nvPr/>
        </p:nvSpPr>
        <p:spPr>
          <a:xfrm>
            <a:off x="8897786" y="2888212"/>
            <a:ext cx="1234962" cy="1164495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5715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6840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1063</TotalTime>
  <Words>483</Words>
  <Application>Microsoft Office PowerPoint</Application>
  <PresentationFormat>Widescreen</PresentationFormat>
  <Paragraphs>289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Calibri</vt:lpstr>
      <vt:lpstr>Calibri Light</vt:lpstr>
      <vt:lpstr>Century Gothic</vt:lpstr>
      <vt:lpstr>IrisUPC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ben</dc:creator>
  <cp:lastModifiedBy>Remote 1</cp:lastModifiedBy>
  <cp:revision>131</cp:revision>
  <dcterms:created xsi:type="dcterms:W3CDTF">2018-03-29T14:43:08Z</dcterms:created>
  <dcterms:modified xsi:type="dcterms:W3CDTF">2020-02-23T22:48:14Z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